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9"/>
  </p:notesMasterIdLst>
  <p:sldIdLst>
    <p:sldId id="274" r:id="rId2"/>
    <p:sldId id="492" r:id="rId3"/>
    <p:sldId id="262" r:id="rId4"/>
    <p:sldId id="265" r:id="rId5"/>
    <p:sldId id="266" r:id="rId6"/>
    <p:sldId id="307" r:id="rId7"/>
    <p:sldId id="478" r:id="rId8"/>
    <p:sldId id="300" r:id="rId9"/>
    <p:sldId id="302" r:id="rId10"/>
    <p:sldId id="480" r:id="rId11"/>
    <p:sldId id="511" r:id="rId12"/>
    <p:sldId id="541" r:id="rId13"/>
    <p:sldId id="543" r:id="rId14"/>
    <p:sldId id="491" r:id="rId15"/>
    <p:sldId id="439" r:id="rId16"/>
    <p:sldId id="466" r:id="rId17"/>
    <p:sldId id="465" r:id="rId18"/>
    <p:sldId id="468" r:id="rId19"/>
    <p:sldId id="542" r:id="rId20"/>
    <p:sldId id="469" r:id="rId21"/>
    <p:sldId id="334" r:id="rId22"/>
    <p:sldId id="336" r:id="rId23"/>
    <p:sldId id="471" r:id="rId24"/>
    <p:sldId id="464" r:id="rId25"/>
    <p:sldId id="456" r:id="rId26"/>
    <p:sldId id="459" r:id="rId27"/>
    <p:sldId id="473" r:id="rId28"/>
    <p:sldId id="472" r:id="rId29"/>
    <p:sldId id="474" r:id="rId30"/>
    <p:sldId id="457" r:id="rId31"/>
    <p:sldId id="458" r:id="rId32"/>
    <p:sldId id="460" r:id="rId33"/>
    <p:sldId id="463" r:id="rId34"/>
    <p:sldId id="512" r:id="rId35"/>
    <p:sldId id="516" r:id="rId36"/>
    <p:sldId id="487" r:id="rId37"/>
    <p:sldId id="275" r:id="rId38"/>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2816F21A-8FC2-4D1B-9BCC-00D897E22646}">
          <p14:sldIdLst>
            <p14:sldId id="274"/>
            <p14:sldId id="492"/>
            <p14:sldId id="262"/>
            <p14:sldId id="265"/>
            <p14:sldId id="266"/>
            <p14:sldId id="307"/>
            <p14:sldId id="478"/>
            <p14:sldId id="300"/>
            <p14:sldId id="302"/>
            <p14:sldId id="480"/>
            <p14:sldId id="511"/>
            <p14:sldId id="541"/>
            <p14:sldId id="543"/>
            <p14:sldId id="491"/>
            <p14:sldId id="439"/>
            <p14:sldId id="466"/>
            <p14:sldId id="465"/>
            <p14:sldId id="468"/>
            <p14:sldId id="542"/>
            <p14:sldId id="469"/>
            <p14:sldId id="334"/>
            <p14:sldId id="336"/>
            <p14:sldId id="471"/>
            <p14:sldId id="464"/>
            <p14:sldId id="456"/>
            <p14:sldId id="459"/>
            <p14:sldId id="473"/>
            <p14:sldId id="472"/>
            <p14:sldId id="474"/>
            <p14:sldId id="457"/>
            <p14:sldId id="458"/>
            <p14:sldId id="460"/>
            <p14:sldId id="463"/>
            <p14:sldId id="512"/>
            <p14:sldId id="516"/>
            <p14:sldId id="487"/>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lachta Piotr" initials="SP" lastIdx="1" clrIdx="0">
    <p:extLst>
      <p:ext uri="{19B8F6BF-5375-455C-9EA6-DF929625EA0E}">
        <p15:presenceInfo xmlns:p15="http://schemas.microsoft.com/office/powerpoint/2012/main" userId="S-1-5-21-3419930908-1354286565-637230989-130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D77"/>
    <a:srgbClr val="06C65D"/>
    <a:srgbClr val="33CC33"/>
    <a:srgbClr val="69BE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3" autoAdjust="0"/>
    <p:restoredTop sz="94660"/>
  </p:normalViewPr>
  <p:slideViewPr>
    <p:cSldViewPr snapToGrid="0">
      <p:cViewPr varScale="1">
        <p:scale>
          <a:sx n="83" d="100"/>
          <a:sy n="83" d="100"/>
        </p:scale>
        <p:origin x="13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file:///\\Vmfrze01\dsm\GRANT%20BIG%20DATA%202\Wiede&#324;%205-6%20grudnia%202018\dane%20do%20slajd&#243;w\Tourists-dail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mfrze01\dsm\GRANT%20BIG%20DATA%202\Wiede&#324;%205-6%20grudnia%202018\dane%20do%20slajd&#243;w\Tourists-daily.xlsx" TargetMode="Externa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'Table 1'!$M$3</c:f>
              <c:strCache>
                <c:ptCount val="1"/>
                <c:pt idx="0">
                  <c:v>Webscraping data from tourist accommodation websites
</c:v>
                </c:pt>
              </c:strCache>
            </c:strRef>
          </c:tx>
          <c:spPr>
            <a:ln w="28575" cap="rnd">
              <a:solidFill>
                <a:schemeClr val="accent1"/>
              </a:solidFill>
              <a:round/>
            </a:ln>
            <a:effectLst/>
          </c:spPr>
          <c:marker>
            <c:symbol val="none"/>
          </c:marker>
          <c:cat>
            <c:numRef>
              <c:f>'Table 1'!$L$4:$L$209</c:f>
              <c:numCache>
                <c:formatCode>d\-mm;@</c:formatCode>
                <c:ptCount val="206"/>
                <c:pt idx="0">
                  <c:v>43221</c:v>
                </c:pt>
                <c:pt idx="1">
                  <c:v>43222</c:v>
                </c:pt>
                <c:pt idx="2">
                  <c:v>43223</c:v>
                </c:pt>
                <c:pt idx="3">
                  <c:v>43224</c:v>
                </c:pt>
                <c:pt idx="4">
                  <c:v>43225</c:v>
                </c:pt>
                <c:pt idx="5">
                  <c:v>43226</c:v>
                </c:pt>
                <c:pt idx="6">
                  <c:v>43227</c:v>
                </c:pt>
                <c:pt idx="7">
                  <c:v>43228</c:v>
                </c:pt>
                <c:pt idx="8">
                  <c:v>43229</c:v>
                </c:pt>
                <c:pt idx="9">
                  <c:v>43230</c:v>
                </c:pt>
                <c:pt idx="10">
                  <c:v>43231</c:v>
                </c:pt>
                <c:pt idx="11">
                  <c:v>43232</c:v>
                </c:pt>
                <c:pt idx="12">
                  <c:v>43233</c:v>
                </c:pt>
                <c:pt idx="13">
                  <c:v>43234</c:v>
                </c:pt>
                <c:pt idx="14">
                  <c:v>43235</c:v>
                </c:pt>
                <c:pt idx="15">
                  <c:v>43236</c:v>
                </c:pt>
                <c:pt idx="16">
                  <c:v>43237</c:v>
                </c:pt>
                <c:pt idx="17">
                  <c:v>43238</c:v>
                </c:pt>
                <c:pt idx="18">
                  <c:v>43239</c:v>
                </c:pt>
                <c:pt idx="19">
                  <c:v>43240</c:v>
                </c:pt>
                <c:pt idx="20">
                  <c:v>43241</c:v>
                </c:pt>
                <c:pt idx="21">
                  <c:v>43242</c:v>
                </c:pt>
                <c:pt idx="22">
                  <c:v>43243</c:v>
                </c:pt>
                <c:pt idx="23">
                  <c:v>43244</c:v>
                </c:pt>
                <c:pt idx="24">
                  <c:v>43245</c:v>
                </c:pt>
                <c:pt idx="25">
                  <c:v>43246</c:v>
                </c:pt>
                <c:pt idx="26">
                  <c:v>43247</c:v>
                </c:pt>
                <c:pt idx="27">
                  <c:v>43248</c:v>
                </c:pt>
                <c:pt idx="28">
                  <c:v>43249</c:v>
                </c:pt>
                <c:pt idx="29">
                  <c:v>43250</c:v>
                </c:pt>
                <c:pt idx="30">
                  <c:v>43251</c:v>
                </c:pt>
                <c:pt idx="31">
                  <c:v>43252</c:v>
                </c:pt>
                <c:pt idx="32">
                  <c:v>43253</c:v>
                </c:pt>
                <c:pt idx="33">
                  <c:v>43254</c:v>
                </c:pt>
                <c:pt idx="34">
                  <c:v>43255</c:v>
                </c:pt>
                <c:pt idx="35">
                  <c:v>43256</c:v>
                </c:pt>
                <c:pt idx="36">
                  <c:v>43257</c:v>
                </c:pt>
                <c:pt idx="37">
                  <c:v>43258</c:v>
                </c:pt>
                <c:pt idx="38">
                  <c:v>43259</c:v>
                </c:pt>
                <c:pt idx="39">
                  <c:v>43260</c:v>
                </c:pt>
                <c:pt idx="40">
                  <c:v>43261</c:v>
                </c:pt>
                <c:pt idx="41">
                  <c:v>43262</c:v>
                </c:pt>
                <c:pt idx="42">
                  <c:v>43263</c:v>
                </c:pt>
                <c:pt idx="43">
                  <c:v>43264</c:v>
                </c:pt>
                <c:pt idx="44">
                  <c:v>43265</c:v>
                </c:pt>
                <c:pt idx="45">
                  <c:v>43266</c:v>
                </c:pt>
                <c:pt idx="46">
                  <c:v>43267</c:v>
                </c:pt>
                <c:pt idx="47">
                  <c:v>43268</c:v>
                </c:pt>
                <c:pt idx="48">
                  <c:v>43269</c:v>
                </c:pt>
                <c:pt idx="49">
                  <c:v>43270</c:v>
                </c:pt>
                <c:pt idx="50">
                  <c:v>43271</c:v>
                </c:pt>
                <c:pt idx="51">
                  <c:v>43272</c:v>
                </c:pt>
                <c:pt idx="52">
                  <c:v>43273</c:v>
                </c:pt>
                <c:pt idx="53">
                  <c:v>43274</c:v>
                </c:pt>
                <c:pt idx="54">
                  <c:v>43275</c:v>
                </c:pt>
                <c:pt idx="55">
                  <c:v>43276</c:v>
                </c:pt>
                <c:pt idx="56">
                  <c:v>43277</c:v>
                </c:pt>
                <c:pt idx="57">
                  <c:v>43278</c:v>
                </c:pt>
                <c:pt idx="58">
                  <c:v>43279</c:v>
                </c:pt>
                <c:pt idx="59">
                  <c:v>43280</c:v>
                </c:pt>
                <c:pt idx="60">
                  <c:v>43281</c:v>
                </c:pt>
                <c:pt idx="61">
                  <c:v>43282</c:v>
                </c:pt>
                <c:pt idx="62">
                  <c:v>43283</c:v>
                </c:pt>
                <c:pt idx="63">
                  <c:v>43284</c:v>
                </c:pt>
                <c:pt idx="64">
                  <c:v>43285</c:v>
                </c:pt>
                <c:pt idx="65">
                  <c:v>43286</c:v>
                </c:pt>
                <c:pt idx="66">
                  <c:v>43287</c:v>
                </c:pt>
                <c:pt idx="67">
                  <c:v>43288</c:v>
                </c:pt>
                <c:pt idx="68">
                  <c:v>43289</c:v>
                </c:pt>
                <c:pt idx="69">
                  <c:v>43290</c:v>
                </c:pt>
                <c:pt idx="70">
                  <c:v>43291</c:v>
                </c:pt>
                <c:pt idx="71">
                  <c:v>43292</c:v>
                </c:pt>
                <c:pt idx="72">
                  <c:v>43293</c:v>
                </c:pt>
                <c:pt idx="73">
                  <c:v>43294</c:v>
                </c:pt>
                <c:pt idx="74">
                  <c:v>43295</c:v>
                </c:pt>
                <c:pt idx="75">
                  <c:v>43296</c:v>
                </c:pt>
                <c:pt idx="76">
                  <c:v>43297</c:v>
                </c:pt>
                <c:pt idx="77">
                  <c:v>43298</c:v>
                </c:pt>
                <c:pt idx="78">
                  <c:v>43299</c:v>
                </c:pt>
                <c:pt idx="79">
                  <c:v>43300</c:v>
                </c:pt>
                <c:pt idx="80">
                  <c:v>43301</c:v>
                </c:pt>
                <c:pt idx="81">
                  <c:v>43302</c:v>
                </c:pt>
                <c:pt idx="82">
                  <c:v>43303</c:v>
                </c:pt>
                <c:pt idx="83">
                  <c:v>43304</c:v>
                </c:pt>
                <c:pt idx="84">
                  <c:v>43305</c:v>
                </c:pt>
                <c:pt idx="85">
                  <c:v>43306</c:v>
                </c:pt>
                <c:pt idx="86">
                  <c:v>43307</c:v>
                </c:pt>
                <c:pt idx="87">
                  <c:v>43308</c:v>
                </c:pt>
                <c:pt idx="88">
                  <c:v>43309</c:v>
                </c:pt>
                <c:pt idx="89">
                  <c:v>43310</c:v>
                </c:pt>
                <c:pt idx="90">
                  <c:v>43311</c:v>
                </c:pt>
                <c:pt idx="91">
                  <c:v>43312</c:v>
                </c:pt>
                <c:pt idx="92">
                  <c:v>43313</c:v>
                </c:pt>
                <c:pt idx="93">
                  <c:v>43314</c:v>
                </c:pt>
                <c:pt idx="94">
                  <c:v>43315</c:v>
                </c:pt>
                <c:pt idx="95">
                  <c:v>43316</c:v>
                </c:pt>
                <c:pt idx="96">
                  <c:v>43317</c:v>
                </c:pt>
                <c:pt idx="97">
                  <c:v>43318</c:v>
                </c:pt>
                <c:pt idx="98">
                  <c:v>43319</c:v>
                </c:pt>
                <c:pt idx="99">
                  <c:v>43320</c:v>
                </c:pt>
                <c:pt idx="100">
                  <c:v>43321</c:v>
                </c:pt>
                <c:pt idx="101">
                  <c:v>43322</c:v>
                </c:pt>
                <c:pt idx="102">
                  <c:v>43323</c:v>
                </c:pt>
                <c:pt idx="103">
                  <c:v>43324</c:v>
                </c:pt>
                <c:pt idx="104">
                  <c:v>43325</c:v>
                </c:pt>
                <c:pt idx="105">
                  <c:v>43326</c:v>
                </c:pt>
                <c:pt idx="106">
                  <c:v>43327</c:v>
                </c:pt>
                <c:pt idx="107">
                  <c:v>43328</c:v>
                </c:pt>
                <c:pt idx="108">
                  <c:v>43329</c:v>
                </c:pt>
                <c:pt idx="109">
                  <c:v>43330</c:v>
                </c:pt>
                <c:pt idx="110">
                  <c:v>43331</c:v>
                </c:pt>
                <c:pt idx="111">
                  <c:v>43332</c:v>
                </c:pt>
                <c:pt idx="112">
                  <c:v>43333</c:v>
                </c:pt>
                <c:pt idx="113">
                  <c:v>43334</c:v>
                </c:pt>
                <c:pt idx="114">
                  <c:v>43335</c:v>
                </c:pt>
                <c:pt idx="115">
                  <c:v>43336</c:v>
                </c:pt>
                <c:pt idx="116">
                  <c:v>43337</c:v>
                </c:pt>
                <c:pt idx="117">
                  <c:v>43338</c:v>
                </c:pt>
                <c:pt idx="118">
                  <c:v>43339</c:v>
                </c:pt>
                <c:pt idx="119">
                  <c:v>43340</c:v>
                </c:pt>
                <c:pt idx="120">
                  <c:v>43341</c:v>
                </c:pt>
                <c:pt idx="121">
                  <c:v>43342</c:v>
                </c:pt>
                <c:pt idx="122">
                  <c:v>43343</c:v>
                </c:pt>
                <c:pt idx="123">
                  <c:v>43344</c:v>
                </c:pt>
                <c:pt idx="124">
                  <c:v>43345</c:v>
                </c:pt>
                <c:pt idx="125">
                  <c:v>43346</c:v>
                </c:pt>
                <c:pt idx="126">
                  <c:v>43347</c:v>
                </c:pt>
                <c:pt idx="127">
                  <c:v>43348</c:v>
                </c:pt>
                <c:pt idx="128">
                  <c:v>43349</c:v>
                </c:pt>
                <c:pt idx="129">
                  <c:v>43350</c:v>
                </c:pt>
                <c:pt idx="130">
                  <c:v>43351</c:v>
                </c:pt>
                <c:pt idx="131">
                  <c:v>43352</c:v>
                </c:pt>
                <c:pt idx="132">
                  <c:v>43353</c:v>
                </c:pt>
                <c:pt idx="133">
                  <c:v>43354</c:v>
                </c:pt>
                <c:pt idx="134">
                  <c:v>43355</c:v>
                </c:pt>
                <c:pt idx="135">
                  <c:v>43356</c:v>
                </c:pt>
                <c:pt idx="136">
                  <c:v>43357</c:v>
                </c:pt>
                <c:pt idx="137">
                  <c:v>43358</c:v>
                </c:pt>
                <c:pt idx="138">
                  <c:v>43359</c:v>
                </c:pt>
                <c:pt idx="139">
                  <c:v>43360</c:v>
                </c:pt>
                <c:pt idx="140">
                  <c:v>43361</c:v>
                </c:pt>
                <c:pt idx="141">
                  <c:v>43362</c:v>
                </c:pt>
                <c:pt idx="142">
                  <c:v>43363</c:v>
                </c:pt>
                <c:pt idx="143">
                  <c:v>43364</c:v>
                </c:pt>
                <c:pt idx="144">
                  <c:v>43365</c:v>
                </c:pt>
                <c:pt idx="145">
                  <c:v>43366</c:v>
                </c:pt>
                <c:pt idx="146">
                  <c:v>43367</c:v>
                </c:pt>
                <c:pt idx="147">
                  <c:v>43368</c:v>
                </c:pt>
                <c:pt idx="148">
                  <c:v>43369</c:v>
                </c:pt>
                <c:pt idx="149">
                  <c:v>43370</c:v>
                </c:pt>
                <c:pt idx="150">
                  <c:v>43371</c:v>
                </c:pt>
                <c:pt idx="151">
                  <c:v>43372</c:v>
                </c:pt>
                <c:pt idx="152">
                  <c:v>43373</c:v>
                </c:pt>
                <c:pt idx="153">
                  <c:v>43374</c:v>
                </c:pt>
                <c:pt idx="154">
                  <c:v>43375</c:v>
                </c:pt>
                <c:pt idx="155">
                  <c:v>43376</c:v>
                </c:pt>
                <c:pt idx="156">
                  <c:v>43377</c:v>
                </c:pt>
                <c:pt idx="157">
                  <c:v>43378</c:v>
                </c:pt>
                <c:pt idx="158">
                  <c:v>43379</c:v>
                </c:pt>
                <c:pt idx="159">
                  <c:v>43380</c:v>
                </c:pt>
                <c:pt idx="160">
                  <c:v>43381</c:v>
                </c:pt>
                <c:pt idx="161">
                  <c:v>43382</c:v>
                </c:pt>
                <c:pt idx="162">
                  <c:v>43383</c:v>
                </c:pt>
                <c:pt idx="163">
                  <c:v>43384</c:v>
                </c:pt>
                <c:pt idx="164">
                  <c:v>43385</c:v>
                </c:pt>
                <c:pt idx="165">
                  <c:v>43386</c:v>
                </c:pt>
                <c:pt idx="166">
                  <c:v>43387</c:v>
                </c:pt>
                <c:pt idx="167">
                  <c:v>43388</c:v>
                </c:pt>
                <c:pt idx="168">
                  <c:v>43389</c:v>
                </c:pt>
                <c:pt idx="169">
                  <c:v>43390</c:v>
                </c:pt>
                <c:pt idx="170">
                  <c:v>43391</c:v>
                </c:pt>
                <c:pt idx="171">
                  <c:v>43392</c:v>
                </c:pt>
                <c:pt idx="172">
                  <c:v>43393</c:v>
                </c:pt>
                <c:pt idx="173">
                  <c:v>43394</c:v>
                </c:pt>
                <c:pt idx="174">
                  <c:v>43395</c:v>
                </c:pt>
                <c:pt idx="175">
                  <c:v>43396</c:v>
                </c:pt>
                <c:pt idx="176">
                  <c:v>43397</c:v>
                </c:pt>
                <c:pt idx="177">
                  <c:v>43398</c:v>
                </c:pt>
                <c:pt idx="178">
                  <c:v>43399</c:v>
                </c:pt>
                <c:pt idx="179">
                  <c:v>43400</c:v>
                </c:pt>
                <c:pt idx="180">
                  <c:v>43401</c:v>
                </c:pt>
                <c:pt idx="181">
                  <c:v>43402</c:v>
                </c:pt>
                <c:pt idx="182">
                  <c:v>43403</c:v>
                </c:pt>
                <c:pt idx="183">
                  <c:v>43404</c:v>
                </c:pt>
                <c:pt idx="184">
                  <c:v>43405</c:v>
                </c:pt>
                <c:pt idx="185">
                  <c:v>43406</c:v>
                </c:pt>
                <c:pt idx="186">
                  <c:v>43407</c:v>
                </c:pt>
                <c:pt idx="187">
                  <c:v>43408</c:v>
                </c:pt>
                <c:pt idx="188">
                  <c:v>43409</c:v>
                </c:pt>
                <c:pt idx="189">
                  <c:v>43410</c:v>
                </c:pt>
                <c:pt idx="190">
                  <c:v>43411</c:v>
                </c:pt>
                <c:pt idx="191">
                  <c:v>43412</c:v>
                </c:pt>
                <c:pt idx="192">
                  <c:v>43413</c:v>
                </c:pt>
                <c:pt idx="193">
                  <c:v>43414</c:v>
                </c:pt>
                <c:pt idx="194">
                  <c:v>43415</c:v>
                </c:pt>
                <c:pt idx="195">
                  <c:v>43416</c:v>
                </c:pt>
                <c:pt idx="196">
                  <c:v>43417</c:v>
                </c:pt>
                <c:pt idx="197">
                  <c:v>43418</c:v>
                </c:pt>
                <c:pt idx="198">
                  <c:v>43419</c:v>
                </c:pt>
                <c:pt idx="199">
                  <c:v>43420</c:v>
                </c:pt>
                <c:pt idx="200">
                  <c:v>43421</c:v>
                </c:pt>
                <c:pt idx="201">
                  <c:v>43422</c:v>
                </c:pt>
                <c:pt idx="202">
                  <c:v>43423</c:v>
                </c:pt>
                <c:pt idx="203">
                  <c:v>43424</c:v>
                </c:pt>
                <c:pt idx="204">
                  <c:v>43425</c:v>
                </c:pt>
                <c:pt idx="205">
                  <c:v>43426</c:v>
                </c:pt>
              </c:numCache>
            </c:numRef>
          </c:cat>
          <c:val>
            <c:numRef>
              <c:f>'Table 1'!$M$4:$M$209</c:f>
              <c:numCache>
                <c:formatCode>###0.000;###0.000</c:formatCode>
                <c:ptCount val="206"/>
                <c:pt idx="0">
                  <c:v>26.443999999999971</c:v>
                </c:pt>
                <c:pt idx="1">
                  <c:v>27.987999999999989</c:v>
                </c:pt>
                <c:pt idx="2">
                  <c:v>29.913</c:v>
                </c:pt>
                <c:pt idx="3">
                  <c:v>27.033000000000001</c:v>
                </c:pt>
                <c:pt idx="4">
                  <c:v>29.050999999999988</c:v>
                </c:pt>
                <c:pt idx="5">
                  <c:v>27.401</c:v>
                </c:pt>
                <c:pt idx="6">
                  <c:v>27.985999999999965</c:v>
                </c:pt>
                <c:pt idx="7">
                  <c:v>25.651000000000028</c:v>
                </c:pt>
                <c:pt idx="8">
                  <c:v>27.741</c:v>
                </c:pt>
                <c:pt idx="9">
                  <c:v>29.478000000000002</c:v>
                </c:pt>
                <c:pt idx="10">
                  <c:v>30.32</c:v>
                </c:pt>
                <c:pt idx="11">
                  <c:v>30.53</c:v>
                </c:pt>
                <c:pt idx="12">
                  <c:v>28.715</c:v>
                </c:pt>
                <c:pt idx="13">
                  <c:v>29.335000000000001</c:v>
                </c:pt>
                <c:pt idx="14">
                  <c:v>28.259</c:v>
                </c:pt>
                <c:pt idx="15">
                  <c:v>28.759</c:v>
                </c:pt>
                <c:pt idx="16">
                  <c:v>31.35</c:v>
                </c:pt>
                <c:pt idx="17">
                  <c:v>31.439</c:v>
                </c:pt>
                <c:pt idx="18">
                  <c:v>32.594000000000001</c:v>
                </c:pt>
                <c:pt idx="19">
                  <c:v>30.21</c:v>
                </c:pt>
                <c:pt idx="20">
                  <c:v>29.645</c:v>
                </c:pt>
                <c:pt idx="21">
                  <c:v>29.138000000000005</c:v>
                </c:pt>
                <c:pt idx="22">
                  <c:v>31.027999999999999</c:v>
                </c:pt>
                <c:pt idx="23">
                  <c:v>32.427</c:v>
                </c:pt>
                <c:pt idx="24">
                  <c:v>33.247</c:v>
                </c:pt>
                <c:pt idx="25">
                  <c:v>32.276000000000003</c:v>
                </c:pt>
                <c:pt idx="26">
                  <c:v>31.373999999999999</c:v>
                </c:pt>
                <c:pt idx="27">
                  <c:v>29.765999999999963</c:v>
                </c:pt>
                <c:pt idx="28">
                  <c:v>27.885000000000002</c:v>
                </c:pt>
                <c:pt idx="29">
                  <c:v>28.835000000000001</c:v>
                </c:pt>
                <c:pt idx="30">
                  <c:v>30.27</c:v>
                </c:pt>
                <c:pt idx="31">
                  <c:v>33.247</c:v>
                </c:pt>
                <c:pt idx="32">
                  <c:v>33.661000000000001</c:v>
                </c:pt>
                <c:pt idx="33">
                  <c:v>31.099</c:v>
                </c:pt>
                <c:pt idx="34">
                  <c:v>30.725999999999971</c:v>
                </c:pt>
                <c:pt idx="35">
                  <c:v>29.738</c:v>
                </c:pt>
                <c:pt idx="36">
                  <c:v>30.152000000000001</c:v>
                </c:pt>
                <c:pt idx="37">
                  <c:v>33.559000000000005</c:v>
                </c:pt>
                <c:pt idx="38">
                  <c:v>33.778000000000013</c:v>
                </c:pt>
                <c:pt idx="39">
                  <c:v>34.632000000000012</c:v>
                </c:pt>
                <c:pt idx="40">
                  <c:v>34.354999999999997</c:v>
                </c:pt>
                <c:pt idx="41">
                  <c:v>34.794000000000011</c:v>
                </c:pt>
                <c:pt idx="42">
                  <c:v>31.858000000000001</c:v>
                </c:pt>
                <c:pt idx="43">
                  <c:v>33.064</c:v>
                </c:pt>
                <c:pt idx="44">
                  <c:v>33.906000000000006</c:v>
                </c:pt>
                <c:pt idx="45">
                  <c:v>34.936</c:v>
                </c:pt>
                <c:pt idx="46">
                  <c:v>35.653000000000006</c:v>
                </c:pt>
                <c:pt idx="47">
                  <c:v>35.57</c:v>
                </c:pt>
                <c:pt idx="48">
                  <c:v>34.506</c:v>
                </c:pt>
                <c:pt idx="49">
                  <c:v>33.599000000000011</c:v>
                </c:pt>
                <c:pt idx="50">
                  <c:v>33.294000000000011</c:v>
                </c:pt>
                <c:pt idx="51">
                  <c:v>34.384999999999998</c:v>
                </c:pt>
                <c:pt idx="52">
                  <c:v>33.983000000000004</c:v>
                </c:pt>
                <c:pt idx="53">
                  <c:v>33.544000000000004</c:v>
                </c:pt>
                <c:pt idx="54">
                  <c:v>33.656000000000006</c:v>
                </c:pt>
                <c:pt idx="55">
                  <c:v>34.279000000000003</c:v>
                </c:pt>
                <c:pt idx="56">
                  <c:v>33.507000000000005</c:v>
                </c:pt>
                <c:pt idx="57">
                  <c:v>32.804000000000002</c:v>
                </c:pt>
                <c:pt idx="58">
                  <c:v>34.417000000000002</c:v>
                </c:pt>
                <c:pt idx="59">
                  <c:v>35.1</c:v>
                </c:pt>
                <c:pt idx="60">
                  <c:v>35.859000000000002</c:v>
                </c:pt>
                <c:pt idx="61">
                  <c:v>35.874000000000002</c:v>
                </c:pt>
                <c:pt idx="62">
                  <c:v>34.411000000000001</c:v>
                </c:pt>
                <c:pt idx="63">
                  <c:v>33.048000000000002</c:v>
                </c:pt>
                <c:pt idx="64">
                  <c:v>33.853000000000002</c:v>
                </c:pt>
                <c:pt idx="65">
                  <c:v>33.728000000000065</c:v>
                </c:pt>
                <c:pt idx="66">
                  <c:v>32.559000000000005</c:v>
                </c:pt>
                <c:pt idx="67">
                  <c:v>34.125000000000057</c:v>
                </c:pt>
                <c:pt idx="68">
                  <c:v>34.422000000000011</c:v>
                </c:pt>
                <c:pt idx="69">
                  <c:v>33.813999999999993</c:v>
                </c:pt>
                <c:pt idx="70">
                  <c:v>33.454999999999998</c:v>
                </c:pt>
                <c:pt idx="71">
                  <c:v>33.784000000000006</c:v>
                </c:pt>
                <c:pt idx="72">
                  <c:v>33.807000000000002</c:v>
                </c:pt>
                <c:pt idx="73">
                  <c:v>34.564</c:v>
                </c:pt>
                <c:pt idx="74">
                  <c:v>34.072000000000003</c:v>
                </c:pt>
                <c:pt idx="75">
                  <c:v>34.594000000000001</c:v>
                </c:pt>
                <c:pt idx="76">
                  <c:v>33.549000000000007</c:v>
                </c:pt>
                <c:pt idx="77">
                  <c:v>32.886999999999993</c:v>
                </c:pt>
                <c:pt idx="78">
                  <c:v>34.04</c:v>
                </c:pt>
                <c:pt idx="79">
                  <c:v>34.563000000000002</c:v>
                </c:pt>
                <c:pt idx="80">
                  <c:v>34.951999999999998</c:v>
                </c:pt>
                <c:pt idx="81">
                  <c:v>36.638000000000012</c:v>
                </c:pt>
                <c:pt idx="82">
                  <c:v>35.132000000000012</c:v>
                </c:pt>
                <c:pt idx="83">
                  <c:v>35.133000000000003</c:v>
                </c:pt>
                <c:pt idx="84">
                  <c:v>32.862000000000002</c:v>
                </c:pt>
                <c:pt idx="85">
                  <c:v>34.28</c:v>
                </c:pt>
                <c:pt idx="86">
                  <c:v>34.182000000000002</c:v>
                </c:pt>
                <c:pt idx="87">
                  <c:v>31.947999999999986</c:v>
                </c:pt>
                <c:pt idx="88">
                  <c:v>34.463000000000001</c:v>
                </c:pt>
                <c:pt idx="89">
                  <c:v>34.614000000000004</c:v>
                </c:pt>
                <c:pt idx="90">
                  <c:v>34.598000000000013</c:v>
                </c:pt>
                <c:pt idx="91">
                  <c:v>33.286000000000001</c:v>
                </c:pt>
                <c:pt idx="92">
                  <c:v>35.133000000000003</c:v>
                </c:pt>
                <c:pt idx="93">
                  <c:v>35.016000000000005</c:v>
                </c:pt>
                <c:pt idx="94">
                  <c:v>36.366</c:v>
                </c:pt>
                <c:pt idx="95">
                  <c:v>36.276000000000003</c:v>
                </c:pt>
                <c:pt idx="96">
                  <c:v>35.645000000000003</c:v>
                </c:pt>
                <c:pt idx="97">
                  <c:v>33.694000000000003</c:v>
                </c:pt>
                <c:pt idx="98">
                  <c:v>33.838000000000001</c:v>
                </c:pt>
                <c:pt idx="99">
                  <c:v>32.329000000000001</c:v>
                </c:pt>
                <c:pt idx="100">
                  <c:v>33.771000000000001</c:v>
                </c:pt>
                <c:pt idx="101">
                  <c:v>35.515000000000001</c:v>
                </c:pt>
                <c:pt idx="102">
                  <c:v>34.024000000000001</c:v>
                </c:pt>
                <c:pt idx="103">
                  <c:v>33.707000000000001</c:v>
                </c:pt>
                <c:pt idx="104">
                  <c:v>34.495000000000012</c:v>
                </c:pt>
                <c:pt idx="105">
                  <c:v>31.379000000000001</c:v>
                </c:pt>
                <c:pt idx="106">
                  <c:v>31.681000000000001</c:v>
                </c:pt>
                <c:pt idx="107">
                  <c:v>33.336000000000006</c:v>
                </c:pt>
                <c:pt idx="108">
                  <c:v>32.427</c:v>
                </c:pt>
                <c:pt idx="109">
                  <c:v>34.585000000000001</c:v>
                </c:pt>
                <c:pt idx="110">
                  <c:v>32.844000000000001</c:v>
                </c:pt>
                <c:pt idx="111">
                  <c:v>31.067999999999987</c:v>
                </c:pt>
                <c:pt idx="112">
                  <c:v>25.736999999999988</c:v>
                </c:pt>
                <c:pt idx="113">
                  <c:v>27.024999999999999</c:v>
                </c:pt>
                <c:pt idx="114">
                  <c:v>26.954999999999988</c:v>
                </c:pt>
                <c:pt idx="115">
                  <c:v>28.231000000000005</c:v>
                </c:pt>
                <c:pt idx="116">
                  <c:v>27.315000000000001</c:v>
                </c:pt>
                <c:pt idx="117">
                  <c:v>28.25</c:v>
                </c:pt>
                <c:pt idx="118">
                  <c:v>27.099</c:v>
                </c:pt>
                <c:pt idx="119">
                  <c:v>26.110000000000028</c:v>
                </c:pt>
                <c:pt idx="120">
                  <c:v>25.501999999999999</c:v>
                </c:pt>
                <c:pt idx="121">
                  <c:v>28.591000000000001</c:v>
                </c:pt>
                <c:pt idx="122">
                  <c:v>29.781999999999989</c:v>
                </c:pt>
                <c:pt idx="123">
                  <c:v>33.256</c:v>
                </c:pt>
                <c:pt idx="124">
                  <c:v>27.004999999999999</c:v>
                </c:pt>
                <c:pt idx="125">
                  <c:v>28.946999999999989</c:v>
                </c:pt>
                <c:pt idx="126">
                  <c:v>23.608000000000001</c:v>
                </c:pt>
                <c:pt idx="127">
                  <c:v>25.324000000000005</c:v>
                </c:pt>
                <c:pt idx="128">
                  <c:v>27.86</c:v>
                </c:pt>
                <c:pt idx="129">
                  <c:v>27.123999999999999</c:v>
                </c:pt>
                <c:pt idx="130">
                  <c:v>29.923999999999989</c:v>
                </c:pt>
                <c:pt idx="131">
                  <c:v>27.074000000000005</c:v>
                </c:pt>
                <c:pt idx="132">
                  <c:v>27.256</c:v>
                </c:pt>
                <c:pt idx="133">
                  <c:v>22.152999999999999</c:v>
                </c:pt>
                <c:pt idx="134">
                  <c:v>23.8</c:v>
                </c:pt>
                <c:pt idx="135">
                  <c:v>27.954999999999988</c:v>
                </c:pt>
                <c:pt idx="136">
                  <c:v>27.411999999999999</c:v>
                </c:pt>
                <c:pt idx="137">
                  <c:v>30.06</c:v>
                </c:pt>
                <c:pt idx="138">
                  <c:v>28.369</c:v>
                </c:pt>
                <c:pt idx="139">
                  <c:v>28.318999999999999</c:v>
                </c:pt>
                <c:pt idx="140">
                  <c:v>24.135999999999999</c:v>
                </c:pt>
                <c:pt idx="141">
                  <c:v>26.518000000000001</c:v>
                </c:pt>
                <c:pt idx="142">
                  <c:v>29.742999999999967</c:v>
                </c:pt>
                <c:pt idx="143">
                  <c:v>28.777000000000001</c:v>
                </c:pt>
                <c:pt idx="144">
                  <c:v>31.184000000000001</c:v>
                </c:pt>
                <c:pt idx="145">
                  <c:v>28.638000000000005</c:v>
                </c:pt>
                <c:pt idx="146">
                  <c:v>28.295999999999989</c:v>
                </c:pt>
                <c:pt idx="147">
                  <c:v>25.971999999999987</c:v>
                </c:pt>
                <c:pt idx="148">
                  <c:v>26.994</c:v>
                </c:pt>
                <c:pt idx="149">
                  <c:v>29.287999999999986</c:v>
                </c:pt>
                <c:pt idx="150">
                  <c:v>28.346</c:v>
                </c:pt>
                <c:pt idx="151">
                  <c:v>29.614999999999998</c:v>
                </c:pt>
                <c:pt idx="152">
                  <c:v>26.747999999999987</c:v>
                </c:pt>
                <c:pt idx="153">
                  <c:v>28.927</c:v>
                </c:pt>
                <c:pt idx="154">
                  <c:v>26.338999999999999</c:v>
                </c:pt>
                <c:pt idx="155">
                  <c:v>28.018000000000001</c:v>
                </c:pt>
                <c:pt idx="156">
                  <c:v>29.411999999999999</c:v>
                </c:pt>
                <c:pt idx="157">
                  <c:v>29.317000000000029</c:v>
                </c:pt>
                <c:pt idx="158">
                  <c:v>31.922999999999963</c:v>
                </c:pt>
                <c:pt idx="159">
                  <c:v>28.861999999999988</c:v>
                </c:pt>
                <c:pt idx="160">
                  <c:v>28.8</c:v>
                </c:pt>
                <c:pt idx="161">
                  <c:v>26.343</c:v>
                </c:pt>
                <c:pt idx="162">
                  <c:v>28.097999999999999</c:v>
                </c:pt>
                <c:pt idx="163">
                  <c:v>30.128</c:v>
                </c:pt>
                <c:pt idx="164">
                  <c:v>29.547999999999988</c:v>
                </c:pt>
                <c:pt idx="165">
                  <c:v>32.494</c:v>
                </c:pt>
                <c:pt idx="166">
                  <c:v>29.946999999999989</c:v>
                </c:pt>
                <c:pt idx="167">
                  <c:v>31.17</c:v>
                </c:pt>
                <c:pt idx="168">
                  <c:v>26.059000000000001</c:v>
                </c:pt>
                <c:pt idx="169">
                  <c:v>26.658000000000001</c:v>
                </c:pt>
                <c:pt idx="170">
                  <c:v>29.547000000000001</c:v>
                </c:pt>
                <c:pt idx="171">
                  <c:v>29.065999999999967</c:v>
                </c:pt>
                <c:pt idx="172">
                  <c:v>31.736000000000001</c:v>
                </c:pt>
                <c:pt idx="173">
                  <c:v>27.763000000000002</c:v>
                </c:pt>
                <c:pt idx="174">
                  <c:v>27.23</c:v>
                </c:pt>
                <c:pt idx="175">
                  <c:v>24.992999999999967</c:v>
                </c:pt>
                <c:pt idx="176">
                  <c:v>27.236999999999988</c:v>
                </c:pt>
                <c:pt idx="177">
                  <c:v>27.734000000000005</c:v>
                </c:pt>
                <c:pt idx="178">
                  <c:v>27.151000000000028</c:v>
                </c:pt>
                <c:pt idx="179">
                  <c:v>28.451000000000001</c:v>
                </c:pt>
                <c:pt idx="180">
                  <c:v>25.643999999999988</c:v>
                </c:pt>
                <c:pt idx="181">
                  <c:v>24.826000000000001</c:v>
                </c:pt>
                <c:pt idx="182">
                  <c:v>22.030999999999999</c:v>
                </c:pt>
                <c:pt idx="183">
                  <c:v>24.43</c:v>
                </c:pt>
                <c:pt idx="184">
                  <c:v>28.332000000000001</c:v>
                </c:pt>
                <c:pt idx="185">
                  <c:v>28.904999999999987</c:v>
                </c:pt>
                <c:pt idx="186">
                  <c:v>30.523</c:v>
                </c:pt>
                <c:pt idx="187">
                  <c:v>28.149000000000001</c:v>
                </c:pt>
                <c:pt idx="188">
                  <c:v>27.027000000000001</c:v>
                </c:pt>
                <c:pt idx="189">
                  <c:v>25.276</c:v>
                </c:pt>
                <c:pt idx="190">
                  <c:v>26.291</c:v>
                </c:pt>
                <c:pt idx="191">
                  <c:v>29.373000000000001</c:v>
                </c:pt>
                <c:pt idx="192">
                  <c:v>29.158999999999999</c:v>
                </c:pt>
                <c:pt idx="193">
                  <c:v>31.084</c:v>
                </c:pt>
                <c:pt idx="194">
                  <c:v>28.899000000000001</c:v>
                </c:pt>
                <c:pt idx="195">
                  <c:v>27.384</c:v>
                </c:pt>
                <c:pt idx="196">
                  <c:v>25.167000000000005</c:v>
                </c:pt>
                <c:pt idx="197">
                  <c:v>26.896999999999988</c:v>
                </c:pt>
                <c:pt idx="198">
                  <c:v>30.852</c:v>
                </c:pt>
                <c:pt idx="199">
                  <c:v>31.442999999999966</c:v>
                </c:pt>
                <c:pt idx="200">
                  <c:v>34.103000000000002</c:v>
                </c:pt>
                <c:pt idx="201">
                  <c:v>32.162000000000013</c:v>
                </c:pt>
                <c:pt idx="202">
                  <c:v>30.267999999999986</c:v>
                </c:pt>
                <c:pt idx="203">
                  <c:v>28.277999999999999</c:v>
                </c:pt>
                <c:pt idx="204">
                  <c:v>29.058</c:v>
                </c:pt>
                <c:pt idx="205">
                  <c:v>28.481000000000002</c:v>
                </c:pt>
              </c:numCache>
            </c:numRef>
          </c:val>
          <c:smooth val="0"/>
          <c:extLst>
            <c:ext xmlns:c16="http://schemas.microsoft.com/office/drawing/2014/chart" uri="{C3380CC4-5D6E-409C-BE32-E72D297353CC}">
              <c16:uniqueId val="{00000000-D80B-4BCC-AA58-DD6F86A04EF0}"/>
            </c:ext>
          </c:extLst>
        </c:ser>
        <c:dLbls>
          <c:showLegendKey val="0"/>
          <c:showVal val="0"/>
          <c:showCatName val="0"/>
          <c:showSerName val="0"/>
          <c:showPercent val="0"/>
          <c:showBubbleSize val="0"/>
        </c:dLbls>
        <c:smooth val="0"/>
        <c:axId val="-478255232"/>
        <c:axId val="-478262304"/>
      </c:lineChart>
      <c:valAx>
        <c:axId val="-47826230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pl-PL"/>
          </a:p>
        </c:txPr>
        <c:crossAx val="-478255232"/>
        <c:crosses val="max"/>
        <c:crossBetween val="between"/>
      </c:valAx>
      <c:dateAx>
        <c:axId val="-478255232"/>
        <c:scaling>
          <c:orientation val="minMax"/>
        </c:scaling>
        <c:delete val="0"/>
        <c:axPos val="b"/>
        <c:numFmt formatCode="d\-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pl-PL"/>
          </a:p>
        </c:txPr>
        <c:crossAx val="-478262304"/>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pl-PL"/>
        </a:p>
      </c:txPr>
    </c:legend>
    <c:plotVisOnly val="1"/>
    <c:dispBlanksAs val="gap"/>
    <c:showDLblsOverMax val="0"/>
  </c:chart>
  <c:spPr>
    <a:solidFill>
      <a:schemeClr val="lt1"/>
    </a:solidFill>
    <a:ln w="12700" cap="flat" cmpd="sng" algn="ctr">
      <a:solidFill>
        <a:schemeClr val="accent2"/>
      </a:solidFill>
      <a:prstDash val="solid"/>
      <a:miter lim="800000"/>
    </a:ln>
    <a:effectLst/>
  </c:spPr>
  <c:txPr>
    <a:bodyPr/>
    <a:lstStyle/>
    <a:p>
      <a:pPr>
        <a:defRPr>
          <a:solidFill>
            <a:schemeClr val="dk1"/>
          </a:solidFill>
          <a:latin typeface="+mn-lt"/>
          <a:ea typeface="+mn-ea"/>
          <a:cs typeface="+mn-cs"/>
        </a:defRPr>
      </a:pPr>
      <a:endParaRPr lang="pl-P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'Table 1'!$N$3</c:f>
              <c:strCache>
                <c:ptCount val="1"/>
                <c:pt idx="0">
                  <c:v>Survey results on arrivals at tourist accommodation establishments </c:v>
                </c:pt>
              </c:strCache>
            </c:strRef>
          </c:tx>
          <c:spPr>
            <a:ln w="28575" cap="rnd">
              <a:solidFill>
                <a:schemeClr val="accent2"/>
              </a:solidFill>
              <a:round/>
            </a:ln>
            <a:effectLst/>
          </c:spPr>
          <c:marker>
            <c:symbol val="none"/>
          </c:marker>
          <c:cat>
            <c:numRef>
              <c:f>'Table 1'!$L$4:$L$209</c:f>
              <c:numCache>
                <c:formatCode>d\-mm;@</c:formatCode>
                <c:ptCount val="206"/>
                <c:pt idx="0">
                  <c:v>43221</c:v>
                </c:pt>
                <c:pt idx="1">
                  <c:v>43222</c:v>
                </c:pt>
                <c:pt idx="2">
                  <c:v>43223</c:v>
                </c:pt>
                <c:pt idx="3">
                  <c:v>43224</c:v>
                </c:pt>
                <c:pt idx="4">
                  <c:v>43225</c:v>
                </c:pt>
                <c:pt idx="5">
                  <c:v>43226</c:v>
                </c:pt>
                <c:pt idx="6">
                  <c:v>43227</c:v>
                </c:pt>
                <c:pt idx="7">
                  <c:v>43228</c:v>
                </c:pt>
                <c:pt idx="8">
                  <c:v>43229</c:v>
                </c:pt>
                <c:pt idx="9">
                  <c:v>43230</c:v>
                </c:pt>
                <c:pt idx="10">
                  <c:v>43231</c:v>
                </c:pt>
                <c:pt idx="11">
                  <c:v>43232</c:v>
                </c:pt>
                <c:pt idx="12">
                  <c:v>43233</c:v>
                </c:pt>
                <c:pt idx="13">
                  <c:v>43234</c:v>
                </c:pt>
                <c:pt idx="14">
                  <c:v>43235</c:v>
                </c:pt>
                <c:pt idx="15">
                  <c:v>43236</c:v>
                </c:pt>
                <c:pt idx="16">
                  <c:v>43237</c:v>
                </c:pt>
                <c:pt idx="17">
                  <c:v>43238</c:v>
                </c:pt>
                <c:pt idx="18">
                  <c:v>43239</c:v>
                </c:pt>
                <c:pt idx="19">
                  <c:v>43240</c:v>
                </c:pt>
                <c:pt idx="20">
                  <c:v>43241</c:v>
                </c:pt>
                <c:pt idx="21">
                  <c:v>43242</c:v>
                </c:pt>
                <c:pt idx="22">
                  <c:v>43243</c:v>
                </c:pt>
                <c:pt idx="23">
                  <c:v>43244</c:v>
                </c:pt>
                <c:pt idx="24">
                  <c:v>43245</c:v>
                </c:pt>
                <c:pt idx="25">
                  <c:v>43246</c:v>
                </c:pt>
                <c:pt idx="26">
                  <c:v>43247</c:v>
                </c:pt>
                <c:pt idx="27">
                  <c:v>43248</c:v>
                </c:pt>
                <c:pt idx="28">
                  <c:v>43249</c:v>
                </c:pt>
                <c:pt idx="29">
                  <c:v>43250</c:v>
                </c:pt>
                <c:pt idx="30">
                  <c:v>43251</c:v>
                </c:pt>
                <c:pt idx="31">
                  <c:v>43252</c:v>
                </c:pt>
                <c:pt idx="32">
                  <c:v>43253</c:v>
                </c:pt>
                <c:pt idx="33">
                  <c:v>43254</c:v>
                </c:pt>
                <c:pt idx="34">
                  <c:v>43255</c:v>
                </c:pt>
                <c:pt idx="35">
                  <c:v>43256</c:v>
                </c:pt>
                <c:pt idx="36">
                  <c:v>43257</c:v>
                </c:pt>
                <c:pt idx="37">
                  <c:v>43258</c:v>
                </c:pt>
                <c:pt idx="38">
                  <c:v>43259</c:v>
                </c:pt>
                <c:pt idx="39">
                  <c:v>43260</c:v>
                </c:pt>
                <c:pt idx="40">
                  <c:v>43261</c:v>
                </c:pt>
                <c:pt idx="41">
                  <c:v>43262</c:v>
                </c:pt>
                <c:pt idx="42">
                  <c:v>43263</c:v>
                </c:pt>
                <c:pt idx="43">
                  <c:v>43264</c:v>
                </c:pt>
                <c:pt idx="44">
                  <c:v>43265</c:v>
                </c:pt>
                <c:pt idx="45">
                  <c:v>43266</c:v>
                </c:pt>
                <c:pt idx="46">
                  <c:v>43267</c:v>
                </c:pt>
                <c:pt idx="47">
                  <c:v>43268</c:v>
                </c:pt>
                <c:pt idx="48">
                  <c:v>43269</c:v>
                </c:pt>
                <c:pt idx="49">
                  <c:v>43270</c:v>
                </c:pt>
                <c:pt idx="50">
                  <c:v>43271</c:v>
                </c:pt>
                <c:pt idx="51">
                  <c:v>43272</c:v>
                </c:pt>
                <c:pt idx="52">
                  <c:v>43273</c:v>
                </c:pt>
                <c:pt idx="53">
                  <c:v>43274</c:v>
                </c:pt>
                <c:pt idx="54">
                  <c:v>43275</c:v>
                </c:pt>
                <c:pt idx="55">
                  <c:v>43276</c:v>
                </c:pt>
                <c:pt idx="56">
                  <c:v>43277</c:v>
                </c:pt>
                <c:pt idx="57">
                  <c:v>43278</c:v>
                </c:pt>
                <c:pt idx="58">
                  <c:v>43279</c:v>
                </c:pt>
                <c:pt idx="59">
                  <c:v>43280</c:v>
                </c:pt>
                <c:pt idx="60">
                  <c:v>43281</c:v>
                </c:pt>
                <c:pt idx="61">
                  <c:v>43282</c:v>
                </c:pt>
                <c:pt idx="62">
                  <c:v>43283</c:v>
                </c:pt>
                <c:pt idx="63">
                  <c:v>43284</c:v>
                </c:pt>
                <c:pt idx="64">
                  <c:v>43285</c:v>
                </c:pt>
                <c:pt idx="65">
                  <c:v>43286</c:v>
                </c:pt>
                <c:pt idx="66">
                  <c:v>43287</c:v>
                </c:pt>
                <c:pt idx="67">
                  <c:v>43288</c:v>
                </c:pt>
                <c:pt idx="68">
                  <c:v>43289</c:v>
                </c:pt>
                <c:pt idx="69">
                  <c:v>43290</c:v>
                </c:pt>
                <c:pt idx="70">
                  <c:v>43291</c:v>
                </c:pt>
                <c:pt idx="71">
                  <c:v>43292</c:v>
                </c:pt>
                <c:pt idx="72">
                  <c:v>43293</c:v>
                </c:pt>
                <c:pt idx="73">
                  <c:v>43294</c:v>
                </c:pt>
                <c:pt idx="74">
                  <c:v>43295</c:v>
                </c:pt>
                <c:pt idx="75">
                  <c:v>43296</c:v>
                </c:pt>
                <c:pt idx="76">
                  <c:v>43297</c:v>
                </c:pt>
                <c:pt idx="77">
                  <c:v>43298</c:v>
                </c:pt>
                <c:pt idx="78">
                  <c:v>43299</c:v>
                </c:pt>
                <c:pt idx="79">
                  <c:v>43300</c:v>
                </c:pt>
                <c:pt idx="80">
                  <c:v>43301</c:v>
                </c:pt>
                <c:pt idx="81">
                  <c:v>43302</c:v>
                </c:pt>
                <c:pt idx="82">
                  <c:v>43303</c:v>
                </c:pt>
                <c:pt idx="83">
                  <c:v>43304</c:v>
                </c:pt>
                <c:pt idx="84">
                  <c:v>43305</c:v>
                </c:pt>
                <c:pt idx="85">
                  <c:v>43306</c:v>
                </c:pt>
                <c:pt idx="86">
                  <c:v>43307</c:v>
                </c:pt>
                <c:pt idx="87">
                  <c:v>43308</c:v>
                </c:pt>
                <c:pt idx="88">
                  <c:v>43309</c:v>
                </c:pt>
                <c:pt idx="89">
                  <c:v>43310</c:v>
                </c:pt>
                <c:pt idx="90">
                  <c:v>43311</c:v>
                </c:pt>
                <c:pt idx="91">
                  <c:v>43312</c:v>
                </c:pt>
                <c:pt idx="92">
                  <c:v>43313</c:v>
                </c:pt>
                <c:pt idx="93">
                  <c:v>43314</c:v>
                </c:pt>
                <c:pt idx="94">
                  <c:v>43315</c:v>
                </c:pt>
                <c:pt idx="95">
                  <c:v>43316</c:v>
                </c:pt>
                <c:pt idx="96">
                  <c:v>43317</c:v>
                </c:pt>
                <c:pt idx="97">
                  <c:v>43318</c:v>
                </c:pt>
                <c:pt idx="98">
                  <c:v>43319</c:v>
                </c:pt>
                <c:pt idx="99">
                  <c:v>43320</c:v>
                </c:pt>
                <c:pt idx="100">
                  <c:v>43321</c:v>
                </c:pt>
                <c:pt idx="101">
                  <c:v>43322</c:v>
                </c:pt>
                <c:pt idx="102">
                  <c:v>43323</c:v>
                </c:pt>
                <c:pt idx="103">
                  <c:v>43324</c:v>
                </c:pt>
                <c:pt idx="104">
                  <c:v>43325</c:v>
                </c:pt>
                <c:pt idx="105">
                  <c:v>43326</c:v>
                </c:pt>
                <c:pt idx="106">
                  <c:v>43327</c:v>
                </c:pt>
                <c:pt idx="107">
                  <c:v>43328</c:v>
                </c:pt>
                <c:pt idx="108">
                  <c:v>43329</c:v>
                </c:pt>
                <c:pt idx="109">
                  <c:v>43330</c:v>
                </c:pt>
                <c:pt idx="110">
                  <c:v>43331</c:v>
                </c:pt>
                <c:pt idx="111">
                  <c:v>43332</c:v>
                </c:pt>
                <c:pt idx="112">
                  <c:v>43333</c:v>
                </c:pt>
                <c:pt idx="113">
                  <c:v>43334</c:v>
                </c:pt>
                <c:pt idx="114">
                  <c:v>43335</c:v>
                </c:pt>
                <c:pt idx="115">
                  <c:v>43336</c:v>
                </c:pt>
                <c:pt idx="116">
                  <c:v>43337</c:v>
                </c:pt>
                <c:pt idx="117">
                  <c:v>43338</c:v>
                </c:pt>
                <c:pt idx="118">
                  <c:v>43339</c:v>
                </c:pt>
                <c:pt idx="119">
                  <c:v>43340</c:v>
                </c:pt>
                <c:pt idx="120">
                  <c:v>43341</c:v>
                </c:pt>
                <c:pt idx="121">
                  <c:v>43342</c:v>
                </c:pt>
                <c:pt idx="122">
                  <c:v>43343</c:v>
                </c:pt>
                <c:pt idx="123">
                  <c:v>43344</c:v>
                </c:pt>
                <c:pt idx="124">
                  <c:v>43345</c:v>
                </c:pt>
                <c:pt idx="125">
                  <c:v>43346</c:v>
                </c:pt>
                <c:pt idx="126">
                  <c:v>43347</c:v>
                </c:pt>
                <c:pt idx="127">
                  <c:v>43348</c:v>
                </c:pt>
                <c:pt idx="128">
                  <c:v>43349</c:v>
                </c:pt>
                <c:pt idx="129">
                  <c:v>43350</c:v>
                </c:pt>
                <c:pt idx="130">
                  <c:v>43351</c:v>
                </c:pt>
                <c:pt idx="131">
                  <c:v>43352</c:v>
                </c:pt>
                <c:pt idx="132">
                  <c:v>43353</c:v>
                </c:pt>
                <c:pt idx="133">
                  <c:v>43354</c:v>
                </c:pt>
                <c:pt idx="134">
                  <c:v>43355</c:v>
                </c:pt>
                <c:pt idx="135">
                  <c:v>43356</c:v>
                </c:pt>
                <c:pt idx="136">
                  <c:v>43357</c:v>
                </c:pt>
                <c:pt idx="137">
                  <c:v>43358</c:v>
                </c:pt>
                <c:pt idx="138">
                  <c:v>43359</c:v>
                </c:pt>
                <c:pt idx="139">
                  <c:v>43360</c:v>
                </c:pt>
                <c:pt idx="140">
                  <c:v>43361</c:v>
                </c:pt>
                <c:pt idx="141">
                  <c:v>43362</c:v>
                </c:pt>
                <c:pt idx="142">
                  <c:v>43363</c:v>
                </c:pt>
                <c:pt idx="143">
                  <c:v>43364</c:v>
                </c:pt>
                <c:pt idx="144">
                  <c:v>43365</c:v>
                </c:pt>
                <c:pt idx="145">
                  <c:v>43366</c:v>
                </c:pt>
                <c:pt idx="146">
                  <c:v>43367</c:v>
                </c:pt>
                <c:pt idx="147">
                  <c:v>43368</c:v>
                </c:pt>
                <c:pt idx="148">
                  <c:v>43369</c:v>
                </c:pt>
                <c:pt idx="149">
                  <c:v>43370</c:v>
                </c:pt>
                <c:pt idx="150">
                  <c:v>43371</c:v>
                </c:pt>
                <c:pt idx="151">
                  <c:v>43372</c:v>
                </c:pt>
                <c:pt idx="152">
                  <c:v>43373</c:v>
                </c:pt>
                <c:pt idx="153">
                  <c:v>43374</c:v>
                </c:pt>
                <c:pt idx="154">
                  <c:v>43375</c:v>
                </c:pt>
                <c:pt idx="155">
                  <c:v>43376</c:v>
                </c:pt>
                <c:pt idx="156">
                  <c:v>43377</c:v>
                </c:pt>
                <c:pt idx="157">
                  <c:v>43378</c:v>
                </c:pt>
                <c:pt idx="158">
                  <c:v>43379</c:v>
                </c:pt>
                <c:pt idx="159">
                  <c:v>43380</c:v>
                </c:pt>
                <c:pt idx="160">
                  <c:v>43381</c:v>
                </c:pt>
                <c:pt idx="161">
                  <c:v>43382</c:v>
                </c:pt>
                <c:pt idx="162">
                  <c:v>43383</c:v>
                </c:pt>
                <c:pt idx="163">
                  <c:v>43384</c:v>
                </c:pt>
                <c:pt idx="164">
                  <c:v>43385</c:v>
                </c:pt>
                <c:pt idx="165">
                  <c:v>43386</c:v>
                </c:pt>
                <c:pt idx="166">
                  <c:v>43387</c:v>
                </c:pt>
                <c:pt idx="167">
                  <c:v>43388</c:v>
                </c:pt>
                <c:pt idx="168">
                  <c:v>43389</c:v>
                </c:pt>
                <c:pt idx="169">
                  <c:v>43390</c:v>
                </c:pt>
                <c:pt idx="170">
                  <c:v>43391</c:v>
                </c:pt>
                <c:pt idx="171">
                  <c:v>43392</c:v>
                </c:pt>
                <c:pt idx="172">
                  <c:v>43393</c:v>
                </c:pt>
                <c:pt idx="173">
                  <c:v>43394</c:v>
                </c:pt>
                <c:pt idx="174">
                  <c:v>43395</c:v>
                </c:pt>
                <c:pt idx="175">
                  <c:v>43396</c:v>
                </c:pt>
                <c:pt idx="176">
                  <c:v>43397</c:v>
                </c:pt>
                <c:pt idx="177">
                  <c:v>43398</c:v>
                </c:pt>
                <c:pt idx="178">
                  <c:v>43399</c:v>
                </c:pt>
                <c:pt idx="179">
                  <c:v>43400</c:v>
                </c:pt>
                <c:pt idx="180">
                  <c:v>43401</c:v>
                </c:pt>
                <c:pt idx="181">
                  <c:v>43402</c:v>
                </c:pt>
                <c:pt idx="182">
                  <c:v>43403</c:v>
                </c:pt>
                <c:pt idx="183">
                  <c:v>43404</c:v>
                </c:pt>
                <c:pt idx="184">
                  <c:v>43405</c:v>
                </c:pt>
                <c:pt idx="185">
                  <c:v>43406</c:v>
                </c:pt>
                <c:pt idx="186">
                  <c:v>43407</c:v>
                </c:pt>
                <c:pt idx="187">
                  <c:v>43408</c:v>
                </c:pt>
                <c:pt idx="188">
                  <c:v>43409</c:v>
                </c:pt>
                <c:pt idx="189">
                  <c:v>43410</c:v>
                </c:pt>
                <c:pt idx="190">
                  <c:v>43411</c:v>
                </c:pt>
                <c:pt idx="191">
                  <c:v>43412</c:v>
                </c:pt>
                <c:pt idx="192">
                  <c:v>43413</c:v>
                </c:pt>
                <c:pt idx="193">
                  <c:v>43414</c:v>
                </c:pt>
                <c:pt idx="194">
                  <c:v>43415</c:v>
                </c:pt>
                <c:pt idx="195">
                  <c:v>43416</c:v>
                </c:pt>
                <c:pt idx="196">
                  <c:v>43417</c:v>
                </c:pt>
                <c:pt idx="197">
                  <c:v>43418</c:v>
                </c:pt>
                <c:pt idx="198">
                  <c:v>43419</c:v>
                </c:pt>
                <c:pt idx="199">
                  <c:v>43420</c:v>
                </c:pt>
                <c:pt idx="200">
                  <c:v>43421</c:v>
                </c:pt>
                <c:pt idx="201">
                  <c:v>43422</c:v>
                </c:pt>
                <c:pt idx="202">
                  <c:v>43423</c:v>
                </c:pt>
                <c:pt idx="203">
                  <c:v>43424</c:v>
                </c:pt>
                <c:pt idx="204">
                  <c:v>43425</c:v>
                </c:pt>
                <c:pt idx="205">
                  <c:v>43426</c:v>
                </c:pt>
              </c:numCache>
            </c:numRef>
          </c:cat>
          <c:val>
            <c:numRef>
              <c:f>'Table 1'!$N$4:$N$209</c:f>
              <c:numCache>
                <c:formatCode>0.00</c:formatCode>
                <c:ptCount val="206"/>
                <c:pt idx="0">
                  <c:v>2378.0039999999999</c:v>
                </c:pt>
                <c:pt idx="1">
                  <c:v>2378.0039999999999</c:v>
                </c:pt>
                <c:pt idx="2">
                  <c:v>2378.0039999999999</c:v>
                </c:pt>
                <c:pt idx="3">
                  <c:v>2378.0039999999999</c:v>
                </c:pt>
                <c:pt idx="4">
                  <c:v>2378.0039999999999</c:v>
                </c:pt>
                <c:pt idx="5">
                  <c:v>2378.0039999999999</c:v>
                </c:pt>
                <c:pt idx="6">
                  <c:v>2378.0039999999999</c:v>
                </c:pt>
                <c:pt idx="7">
                  <c:v>2378.0039999999999</c:v>
                </c:pt>
                <c:pt idx="8">
                  <c:v>2378.0039999999999</c:v>
                </c:pt>
                <c:pt idx="9">
                  <c:v>2378.0039999999999</c:v>
                </c:pt>
                <c:pt idx="10">
                  <c:v>2378.0039999999999</c:v>
                </c:pt>
                <c:pt idx="11">
                  <c:v>2378.0039999999999</c:v>
                </c:pt>
                <c:pt idx="12">
                  <c:v>2378.0039999999999</c:v>
                </c:pt>
                <c:pt idx="13">
                  <c:v>2378.0039999999999</c:v>
                </c:pt>
                <c:pt idx="14">
                  <c:v>2378.0039999999999</c:v>
                </c:pt>
                <c:pt idx="15">
                  <c:v>2378.0039999999999</c:v>
                </c:pt>
                <c:pt idx="16">
                  <c:v>2378.0039999999999</c:v>
                </c:pt>
                <c:pt idx="17">
                  <c:v>2378.0039999999999</c:v>
                </c:pt>
                <c:pt idx="18">
                  <c:v>2378.0039999999999</c:v>
                </c:pt>
                <c:pt idx="19">
                  <c:v>2378.0039999999999</c:v>
                </c:pt>
                <c:pt idx="20">
                  <c:v>2378.0039999999999</c:v>
                </c:pt>
                <c:pt idx="21">
                  <c:v>2378.0039999999999</c:v>
                </c:pt>
                <c:pt idx="22">
                  <c:v>2378.0039999999999</c:v>
                </c:pt>
                <c:pt idx="23">
                  <c:v>2378.0039999999999</c:v>
                </c:pt>
                <c:pt idx="24">
                  <c:v>2378.0039999999999</c:v>
                </c:pt>
                <c:pt idx="25">
                  <c:v>2378.0039999999999</c:v>
                </c:pt>
                <c:pt idx="26">
                  <c:v>2378.0039999999999</c:v>
                </c:pt>
                <c:pt idx="27">
                  <c:v>2378.0039999999999</c:v>
                </c:pt>
                <c:pt idx="28">
                  <c:v>2378.0039999999999</c:v>
                </c:pt>
                <c:pt idx="29">
                  <c:v>2378.0039999999999</c:v>
                </c:pt>
                <c:pt idx="30">
                  <c:v>2378.0039999999999</c:v>
                </c:pt>
                <c:pt idx="31">
                  <c:v>2704.3490000000002</c:v>
                </c:pt>
                <c:pt idx="32">
                  <c:v>2704.3490000000002</c:v>
                </c:pt>
                <c:pt idx="33">
                  <c:v>2704.3490000000002</c:v>
                </c:pt>
                <c:pt idx="34">
                  <c:v>2704.3490000000002</c:v>
                </c:pt>
                <c:pt idx="35">
                  <c:v>2704.3490000000002</c:v>
                </c:pt>
                <c:pt idx="36">
                  <c:v>2704.3490000000002</c:v>
                </c:pt>
                <c:pt idx="37">
                  <c:v>2704.3490000000002</c:v>
                </c:pt>
                <c:pt idx="38">
                  <c:v>2704.3490000000002</c:v>
                </c:pt>
                <c:pt idx="39">
                  <c:v>2704.3490000000002</c:v>
                </c:pt>
                <c:pt idx="40">
                  <c:v>2704.3490000000002</c:v>
                </c:pt>
                <c:pt idx="41">
                  <c:v>2704.3490000000002</c:v>
                </c:pt>
                <c:pt idx="42">
                  <c:v>2704.3490000000002</c:v>
                </c:pt>
                <c:pt idx="43">
                  <c:v>2704.3490000000002</c:v>
                </c:pt>
                <c:pt idx="44">
                  <c:v>2704.3490000000002</c:v>
                </c:pt>
                <c:pt idx="45">
                  <c:v>2704.3490000000002</c:v>
                </c:pt>
                <c:pt idx="46">
                  <c:v>2704.3490000000002</c:v>
                </c:pt>
                <c:pt idx="47">
                  <c:v>2704.3490000000002</c:v>
                </c:pt>
                <c:pt idx="48">
                  <c:v>2704.3490000000002</c:v>
                </c:pt>
                <c:pt idx="49">
                  <c:v>2704.3490000000002</c:v>
                </c:pt>
                <c:pt idx="50">
                  <c:v>2704.3490000000002</c:v>
                </c:pt>
                <c:pt idx="51">
                  <c:v>2704.3490000000002</c:v>
                </c:pt>
                <c:pt idx="52">
                  <c:v>2704.3490000000002</c:v>
                </c:pt>
                <c:pt idx="53">
                  <c:v>2704.3490000000002</c:v>
                </c:pt>
                <c:pt idx="54">
                  <c:v>2704.3490000000002</c:v>
                </c:pt>
                <c:pt idx="55">
                  <c:v>2704.3490000000002</c:v>
                </c:pt>
                <c:pt idx="56">
                  <c:v>2704.3490000000002</c:v>
                </c:pt>
                <c:pt idx="57">
                  <c:v>2704.3490000000002</c:v>
                </c:pt>
                <c:pt idx="58">
                  <c:v>2704.3490000000002</c:v>
                </c:pt>
                <c:pt idx="59">
                  <c:v>2704.3490000000002</c:v>
                </c:pt>
                <c:pt idx="60">
                  <c:v>2704.3490000000002</c:v>
                </c:pt>
                <c:pt idx="61">
                  <c:v>3105.922</c:v>
                </c:pt>
                <c:pt idx="62">
                  <c:v>3105.922</c:v>
                </c:pt>
                <c:pt idx="63">
                  <c:v>3105.922</c:v>
                </c:pt>
                <c:pt idx="64">
                  <c:v>3105.922</c:v>
                </c:pt>
                <c:pt idx="65">
                  <c:v>3105.922</c:v>
                </c:pt>
                <c:pt idx="66">
                  <c:v>3105.922</c:v>
                </c:pt>
                <c:pt idx="67">
                  <c:v>3105.922</c:v>
                </c:pt>
                <c:pt idx="68">
                  <c:v>3105.922</c:v>
                </c:pt>
                <c:pt idx="69">
                  <c:v>3105.922</c:v>
                </c:pt>
                <c:pt idx="70">
                  <c:v>3105.922</c:v>
                </c:pt>
                <c:pt idx="71">
                  <c:v>3105.922</c:v>
                </c:pt>
                <c:pt idx="72">
                  <c:v>3105.922</c:v>
                </c:pt>
                <c:pt idx="73">
                  <c:v>3105.922</c:v>
                </c:pt>
                <c:pt idx="74">
                  <c:v>3105.922</c:v>
                </c:pt>
                <c:pt idx="75">
                  <c:v>3105.922</c:v>
                </c:pt>
                <c:pt idx="76">
                  <c:v>3105.922</c:v>
                </c:pt>
                <c:pt idx="77">
                  <c:v>3105.922</c:v>
                </c:pt>
                <c:pt idx="78">
                  <c:v>3105.922</c:v>
                </c:pt>
                <c:pt idx="79">
                  <c:v>3105.922</c:v>
                </c:pt>
                <c:pt idx="80">
                  <c:v>3105.922</c:v>
                </c:pt>
                <c:pt idx="81">
                  <c:v>3105.922</c:v>
                </c:pt>
                <c:pt idx="82">
                  <c:v>3105.922</c:v>
                </c:pt>
                <c:pt idx="83">
                  <c:v>3105.922</c:v>
                </c:pt>
                <c:pt idx="84">
                  <c:v>3105.922</c:v>
                </c:pt>
                <c:pt idx="85">
                  <c:v>3105.922</c:v>
                </c:pt>
                <c:pt idx="86">
                  <c:v>3105.922</c:v>
                </c:pt>
                <c:pt idx="87">
                  <c:v>3105.922</c:v>
                </c:pt>
                <c:pt idx="88">
                  <c:v>3105.922</c:v>
                </c:pt>
                <c:pt idx="89">
                  <c:v>3105.922</c:v>
                </c:pt>
                <c:pt idx="90">
                  <c:v>3105.922</c:v>
                </c:pt>
                <c:pt idx="91">
                  <c:v>3105.922</c:v>
                </c:pt>
                <c:pt idx="92">
                  <c:v>3237.1149999999998</c:v>
                </c:pt>
                <c:pt idx="93">
                  <c:v>3237.1149999999998</c:v>
                </c:pt>
                <c:pt idx="94">
                  <c:v>3237.1149999999998</c:v>
                </c:pt>
                <c:pt idx="95">
                  <c:v>3237.1149999999998</c:v>
                </c:pt>
                <c:pt idx="96">
                  <c:v>3237.1149999999998</c:v>
                </c:pt>
                <c:pt idx="97">
                  <c:v>3237.1149999999998</c:v>
                </c:pt>
                <c:pt idx="98">
                  <c:v>3237.1149999999998</c:v>
                </c:pt>
                <c:pt idx="99">
                  <c:v>3237.1149999999998</c:v>
                </c:pt>
                <c:pt idx="100">
                  <c:v>3237.1149999999998</c:v>
                </c:pt>
                <c:pt idx="101">
                  <c:v>3237.1149999999998</c:v>
                </c:pt>
                <c:pt idx="102">
                  <c:v>3237.1149999999998</c:v>
                </c:pt>
                <c:pt idx="103">
                  <c:v>3237.1149999999998</c:v>
                </c:pt>
                <c:pt idx="104">
                  <c:v>3237.1149999999998</c:v>
                </c:pt>
                <c:pt idx="105">
                  <c:v>3237.1149999999998</c:v>
                </c:pt>
                <c:pt idx="106">
                  <c:v>3237.1149999999998</c:v>
                </c:pt>
                <c:pt idx="107">
                  <c:v>3237.1149999999998</c:v>
                </c:pt>
                <c:pt idx="108">
                  <c:v>3237.1149999999998</c:v>
                </c:pt>
                <c:pt idx="109">
                  <c:v>3237.1149999999998</c:v>
                </c:pt>
                <c:pt idx="110">
                  <c:v>3237.1149999999998</c:v>
                </c:pt>
                <c:pt idx="111">
                  <c:v>3237.1149999999998</c:v>
                </c:pt>
                <c:pt idx="112">
                  <c:v>3237.1149999999998</c:v>
                </c:pt>
                <c:pt idx="113">
                  <c:v>3237.1149999999998</c:v>
                </c:pt>
                <c:pt idx="114">
                  <c:v>3237.1149999999998</c:v>
                </c:pt>
                <c:pt idx="115">
                  <c:v>3237.1149999999998</c:v>
                </c:pt>
                <c:pt idx="116">
                  <c:v>3237.1149999999998</c:v>
                </c:pt>
                <c:pt idx="117">
                  <c:v>3237.1149999999998</c:v>
                </c:pt>
                <c:pt idx="118">
                  <c:v>3237.1149999999998</c:v>
                </c:pt>
                <c:pt idx="119">
                  <c:v>3237.1149999999998</c:v>
                </c:pt>
                <c:pt idx="120">
                  <c:v>3237.1149999999998</c:v>
                </c:pt>
                <c:pt idx="121">
                  <c:v>3237.1149999999998</c:v>
                </c:pt>
                <c:pt idx="122">
                  <c:v>3237.1149999999998</c:v>
                </c:pt>
                <c:pt idx="123">
                  <c:v>2578.2819999999997</c:v>
                </c:pt>
                <c:pt idx="124">
                  <c:v>2578.2819999999997</c:v>
                </c:pt>
                <c:pt idx="125">
                  <c:v>2578.2819999999997</c:v>
                </c:pt>
                <c:pt idx="126">
                  <c:v>2578.2819999999997</c:v>
                </c:pt>
                <c:pt idx="127">
                  <c:v>2578.2819999999997</c:v>
                </c:pt>
                <c:pt idx="128">
                  <c:v>2578.2819999999997</c:v>
                </c:pt>
                <c:pt idx="129">
                  <c:v>2578.2819999999997</c:v>
                </c:pt>
                <c:pt idx="130">
                  <c:v>2578.2819999999997</c:v>
                </c:pt>
                <c:pt idx="131">
                  <c:v>2578.2819999999997</c:v>
                </c:pt>
                <c:pt idx="132">
                  <c:v>2578.2819999999997</c:v>
                </c:pt>
                <c:pt idx="133">
                  <c:v>2578.2819999999997</c:v>
                </c:pt>
                <c:pt idx="134">
                  <c:v>2578.2819999999997</c:v>
                </c:pt>
                <c:pt idx="135">
                  <c:v>2578.2819999999997</c:v>
                </c:pt>
                <c:pt idx="136">
                  <c:v>2578.2819999999997</c:v>
                </c:pt>
                <c:pt idx="137">
                  <c:v>2578.2819999999997</c:v>
                </c:pt>
                <c:pt idx="138">
                  <c:v>2578.2819999999997</c:v>
                </c:pt>
                <c:pt idx="139">
                  <c:v>2578.2819999999997</c:v>
                </c:pt>
                <c:pt idx="140">
                  <c:v>2578.2819999999997</c:v>
                </c:pt>
                <c:pt idx="141">
                  <c:v>2578.2819999999997</c:v>
                </c:pt>
                <c:pt idx="142">
                  <c:v>2578.2819999999997</c:v>
                </c:pt>
                <c:pt idx="143">
                  <c:v>2578.2819999999997</c:v>
                </c:pt>
                <c:pt idx="144">
                  <c:v>2578.2819999999997</c:v>
                </c:pt>
                <c:pt idx="145">
                  <c:v>2578.2819999999997</c:v>
                </c:pt>
                <c:pt idx="146">
                  <c:v>2578.2819999999997</c:v>
                </c:pt>
                <c:pt idx="147">
                  <c:v>2578.2819999999997</c:v>
                </c:pt>
                <c:pt idx="148">
                  <c:v>2578.2819999999997</c:v>
                </c:pt>
                <c:pt idx="149">
                  <c:v>2578.2819999999997</c:v>
                </c:pt>
                <c:pt idx="150">
                  <c:v>2578.2819999999997</c:v>
                </c:pt>
                <c:pt idx="151">
                  <c:v>2578.2819999999997</c:v>
                </c:pt>
                <c:pt idx="152">
                  <c:v>2578.2819999999997</c:v>
                </c:pt>
              </c:numCache>
            </c:numRef>
          </c:val>
          <c:smooth val="0"/>
          <c:extLst>
            <c:ext xmlns:c16="http://schemas.microsoft.com/office/drawing/2014/chart" uri="{C3380CC4-5D6E-409C-BE32-E72D297353CC}">
              <c16:uniqueId val="{00000000-0F36-485F-B162-3F29AD56820F}"/>
            </c:ext>
          </c:extLst>
        </c:ser>
        <c:dLbls>
          <c:showLegendKey val="0"/>
          <c:showVal val="0"/>
          <c:showCatName val="0"/>
          <c:showSerName val="0"/>
          <c:showPercent val="0"/>
          <c:showBubbleSize val="0"/>
        </c:dLbls>
        <c:smooth val="0"/>
        <c:axId val="-478266656"/>
        <c:axId val="-478259584"/>
      </c:lineChart>
      <c:valAx>
        <c:axId val="-47825958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pl-PL"/>
          </a:p>
        </c:txPr>
        <c:crossAx val="-478266656"/>
        <c:crosses val="max"/>
        <c:crossBetween val="between"/>
      </c:valAx>
      <c:dateAx>
        <c:axId val="-478266656"/>
        <c:scaling>
          <c:orientation val="minMax"/>
        </c:scaling>
        <c:delete val="0"/>
        <c:axPos val="b"/>
        <c:numFmt formatCode="d\-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pl-PL"/>
          </a:p>
        </c:txPr>
        <c:crossAx val="-478259584"/>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pl-PL"/>
        </a:p>
      </c:txPr>
    </c:legend>
    <c:plotVisOnly val="1"/>
    <c:dispBlanksAs val="gap"/>
    <c:showDLblsOverMax val="0"/>
  </c:chart>
  <c:spPr>
    <a:solidFill>
      <a:schemeClr val="lt1"/>
    </a:solidFill>
    <a:ln w="12700" cap="flat" cmpd="sng" algn="ctr">
      <a:solidFill>
        <a:schemeClr val="accent2"/>
      </a:solidFill>
      <a:prstDash val="solid"/>
      <a:miter lim="800000"/>
    </a:ln>
    <a:effectLst/>
  </c:spPr>
  <c:txPr>
    <a:bodyPr/>
    <a:lstStyle/>
    <a:p>
      <a:pPr>
        <a:defRPr>
          <a:solidFill>
            <a:schemeClr val="dk1"/>
          </a:solidFill>
          <a:latin typeface="+mn-lt"/>
          <a:ea typeface="+mn-ea"/>
          <a:cs typeface="+mn-cs"/>
        </a:defRPr>
      </a:pPr>
      <a:endParaRPr lang="pl-P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'Table 1'!$O$3</c:f>
              <c:strCache>
                <c:ptCount val="1"/>
                <c:pt idx="0">
                  <c:v>Flash estimate on arrivals at tourist accommodation establishments </c:v>
                </c:pt>
              </c:strCache>
            </c:strRef>
          </c:tx>
          <c:spPr>
            <a:ln w="38100" cap="rnd">
              <a:solidFill>
                <a:srgbClr val="FF0000"/>
              </a:solidFill>
              <a:prstDash val="dash"/>
              <a:round/>
            </a:ln>
            <a:effectLst/>
          </c:spPr>
          <c:marker>
            <c:symbol val="none"/>
          </c:marker>
          <c:cat>
            <c:numRef>
              <c:f>'Table 1'!$L$4:$L$209</c:f>
              <c:numCache>
                <c:formatCode>d\-mm;@</c:formatCode>
                <c:ptCount val="206"/>
                <c:pt idx="0">
                  <c:v>43221</c:v>
                </c:pt>
                <c:pt idx="1">
                  <c:v>43222</c:v>
                </c:pt>
                <c:pt idx="2">
                  <c:v>43223</c:v>
                </c:pt>
                <c:pt idx="3">
                  <c:v>43224</c:v>
                </c:pt>
                <c:pt idx="4">
                  <c:v>43225</c:v>
                </c:pt>
                <c:pt idx="5">
                  <c:v>43226</c:v>
                </c:pt>
                <c:pt idx="6">
                  <c:v>43227</c:v>
                </c:pt>
                <c:pt idx="7">
                  <c:v>43228</c:v>
                </c:pt>
                <c:pt idx="8">
                  <c:v>43229</c:v>
                </c:pt>
                <c:pt idx="9">
                  <c:v>43230</c:v>
                </c:pt>
                <c:pt idx="10">
                  <c:v>43231</c:v>
                </c:pt>
                <c:pt idx="11">
                  <c:v>43232</c:v>
                </c:pt>
                <c:pt idx="12">
                  <c:v>43233</c:v>
                </c:pt>
                <c:pt idx="13">
                  <c:v>43234</c:v>
                </c:pt>
                <c:pt idx="14">
                  <c:v>43235</c:v>
                </c:pt>
                <c:pt idx="15">
                  <c:v>43236</c:v>
                </c:pt>
                <c:pt idx="16">
                  <c:v>43237</c:v>
                </c:pt>
                <c:pt idx="17">
                  <c:v>43238</c:v>
                </c:pt>
                <c:pt idx="18">
                  <c:v>43239</c:v>
                </c:pt>
                <c:pt idx="19">
                  <c:v>43240</c:v>
                </c:pt>
                <c:pt idx="20">
                  <c:v>43241</c:v>
                </c:pt>
                <c:pt idx="21">
                  <c:v>43242</c:v>
                </c:pt>
                <c:pt idx="22">
                  <c:v>43243</c:v>
                </c:pt>
                <c:pt idx="23">
                  <c:v>43244</c:v>
                </c:pt>
                <c:pt idx="24">
                  <c:v>43245</c:v>
                </c:pt>
                <c:pt idx="25">
                  <c:v>43246</c:v>
                </c:pt>
                <c:pt idx="26">
                  <c:v>43247</c:v>
                </c:pt>
                <c:pt idx="27">
                  <c:v>43248</c:v>
                </c:pt>
                <c:pt idx="28">
                  <c:v>43249</c:v>
                </c:pt>
                <c:pt idx="29">
                  <c:v>43250</c:v>
                </c:pt>
                <c:pt idx="30">
                  <c:v>43251</c:v>
                </c:pt>
                <c:pt idx="31">
                  <c:v>43252</c:v>
                </c:pt>
                <c:pt idx="32">
                  <c:v>43253</c:v>
                </c:pt>
                <c:pt idx="33">
                  <c:v>43254</c:v>
                </c:pt>
                <c:pt idx="34">
                  <c:v>43255</c:v>
                </c:pt>
                <c:pt idx="35">
                  <c:v>43256</c:v>
                </c:pt>
                <c:pt idx="36">
                  <c:v>43257</c:v>
                </c:pt>
                <c:pt idx="37">
                  <c:v>43258</c:v>
                </c:pt>
                <c:pt idx="38">
                  <c:v>43259</c:v>
                </c:pt>
                <c:pt idx="39">
                  <c:v>43260</c:v>
                </c:pt>
                <c:pt idx="40">
                  <c:v>43261</c:v>
                </c:pt>
                <c:pt idx="41">
                  <c:v>43262</c:v>
                </c:pt>
                <c:pt idx="42">
                  <c:v>43263</c:v>
                </c:pt>
                <c:pt idx="43">
                  <c:v>43264</c:v>
                </c:pt>
                <c:pt idx="44">
                  <c:v>43265</c:v>
                </c:pt>
                <c:pt idx="45">
                  <c:v>43266</c:v>
                </c:pt>
                <c:pt idx="46">
                  <c:v>43267</c:v>
                </c:pt>
                <c:pt idx="47">
                  <c:v>43268</c:v>
                </c:pt>
                <c:pt idx="48">
                  <c:v>43269</c:v>
                </c:pt>
                <c:pt idx="49">
                  <c:v>43270</c:v>
                </c:pt>
                <c:pt idx="50">
                  <c:v>43271</c:v>
                </c:pt>
                <c:pt idx="51">
                  <c:v>43272</c:v>
                </c:pt>
                <c:pt idx="52">
                  <c:v>43273</c:v>
                </c:pt>
                <c:pt idx="53">
                  <c:v>43274</c:v>
                </c:pt>
                <c:pt idx="54">
                  <c:v>43275</c:v>
                </c:pt>
                <c:pt idx="55">
                  <c:v>43276</c:v>
                </c:pt>
                <c:pt idx="56">
                  <c:v>43277</c:v>
                </c:pt>
                <c:pt idx="57">
                  <c:v>43278</c:v>
                </c:pt>
                <c:pt idx="58">
                  <c:v>43279</c:v>
                </c:pt>
                <c:pt idx="59">
                  <c:v>43280</c:v>
                </c:pt>
                <c:pt idx="60">
                  <c:v>43281</c:v>
                </c:pt>
                <c:pt idx="61">
                  <c:v>43282</c:v>
                </c:pt>
                <c:pt idx="62">
                  <c:v>43283</c:v>
                </c:pt>
                <c:pt idx="63">
                  <c:v>43284</c:v>
                </c:pt>
                <c:pt idx="64">
                  <c:v>43285</c:v>
                </c:pt>
                <c:pt idx="65">
                  <c:v>43286</c:v>
                </c:pt>
                <c:pt idx="66">
                  <c:v>43287</c:v>
                </c:pt>
                <c:pt idx="67">
                  <c:v>43288</c:v>
                </c:pt>
                <c:pt idx="68">
                  <c:v>43289</c:v>
                </c:pt>
                <c:pt idx="69">
                  <c:v>43290</c:v>
                </c:pt>
                <c:pt idx="70">
                  <c:v>43291</c:v>
                </c:pt>
                <c:pt idx="71">
                  <c:v>43292</c:v>
                </c:pt>
                <c:pt idx="72">
                  <c:v>43293</c:v>
                </c:pt>
                <c:pt idx="73">
                  <c:v>43294</c:v>
                </c:pt>
                <c:pt idx="74">
                  <c:v>43295</c:v>
                </c:pt>
                <c:pt idx="75">
                  <c:v>43296</c:v>
                </c:pt>
                <c:pt idx="76">
                  <c:v>43297</c:v>
                </c:pt>
                <c:pt idx="77">
                  <c:v>43298</c:v>
                </c:pt>
                <c:pt idx="78">
                  <c:v>43299</c:v>
                </c:pt>
                <c:pt idx="79">
                  <c:v>43300</c:v>
                </c:pt>
                <c:pt idx="80">
                  <c:v>43301</c:v>
                </c:pt>
                <c:pt idx="81">
                  <c:v>43302</c:v>
                </c:pt>
                <c:pt idx="82">
                  <c:v>43303</c:v>
                </c:pt>
                <c:pt idx="83">
                  <c:v>43304</c:v>
                </c:pt>
                <c:pt idx="84">
                  <c:v>43305</c:v>
                </c:pt>
                <c:pt idx="85">
                  <c:v>43306</c:v>
                </c:pt>
                <c:pt idx="86">
                  <c:v>43307</c:v>
                </c:pt>
                <c:pt idx="87">
                  <c:v>43308</c:v>
                </c:pt>
                <c:pt idx="88">
                  <c:v>43309</c:v>
                </c:pt>
                <c:pt idx="89">
                  <c:v>43310</c:v>
                </c:pt>
                <c:pt idx="90">
                  <c:v>43311</c:v>
                </c:pt>
                <c:pt idx="91">
                  <c:v>43312</c:v>
                </c:pt>
                <c:pt idx="92">
                  <c:v>43313</c:v>
                </c:pt>
                <c:pt idx="93">
                  <c:v>43314</c:v>
                </c:pt>
                <c:pt idx="94">
                  <c:v>43315</c:v>
                </c:pt>
                <c:pt idx="95">
                  <c:v>43316</c:v>
                </c:pt>
                <c:pt idx="96">
                  <c:v>43317</c:v>
                </c:pt>
                <c:pt idx="97">
                  <c:v>43318</c:v>
                </c:pt>
                <c:pt idx="98">
                  <c:v>43319</c:v>
                </c:pt>
                <c:pt idx="99">
                  <c:v>43320</c:v>
                </c:pt>
                <c:pt idx="100">
                  <c:v>43321</c:v>
                </c:pt>
                <c:pt idx="101">
                  <c:v>43322</c:v>
                </c:pt>
                <c:pt idx="102">
                  <c:v>43323</c:v>
                </c:pt>
                <c:pt idx="103">
                  <c:v>43324</c:v>
                </c:pt>
                <c:pt idx="104">
                  <c:v>43325</c:v>
                </c:pt>
                <c:pt idx="105">
                  <c:v>43326</c:v>
                </c:pt>
                <c:pt idx="106">
                  <c:v>43327</c:v>
                </c:pt>
                <c:pt idx="107">
                  <c:v>43328</c:v>
                </c:pt>
                <c:pt idx="108">
                  <c:v>43329</c:v>
                </c:pt>
                <c:pt idx="109">
                  <c:v>43330</c:v>
                </c:pt>
                <c:pt idx="110">
                  <c:v>43331</c:v>
                </c:pt>
                <c:pt idx="111">
                  <c:v>43332</c:v>
                </c:pt>
                <c:pt idx="112">
                  <c:v>43333</c:v>
                </c:pt>
                <c:pt idx="113">
                  <c:v>43334</c:v>
                </c:pt>
                <c:pt idx="114">
                  <c:v>43335</c:v>
                </c:pt>
                <c:pt idx="115">
                  <c:v>43336</c:v>
                </c:pt>
                <c:pt idx="116">
                  <c:v>43337</c:v>
                </c:pt>
                <c:pt idx="117">
                  <c:v>43338</c:v>
                </c:pt>
                <c:pt idx="118">
                  <c:v>43339</c:v>
                </c:pt>
                <c:pt idx="119">
                  <c:v>43340</c:v>
                </c:pt>
                <c:pt idx="120">
                  <c:v>43341</c:v>
                </c:pt>
                <c:pt idx="121">
                  <c:v>43342</c:v>
                </c:pt>
                <c:pt idx="122">
                  <c:v>43343</c:v>
                </c:pt>
                <c:pt idx="123">
                  <c:v>43344</c:v>
                </c:pt>
                <c:pt idx="124">
                  <c:v>43345</c:v>
                </c:pt>
                <c:pt idx="125">
                  <c:v>43346</c:v>
                </c:pt>
                <c:pt idx="126">
                  <c:v>43347</c:v>
                </c:pt>
                <c:pt idx="127">
                  <c:v>43348</c:v>
                </c:pt>
                <c:pt idx="128">
                  <c:v>43349</c:v>
                </c:pt>
                <c:pt idx="129">
                  <c:v>43350</c:v>
                </c:pt>
                <c:pt idx="130">
                  <c:v>43351</c:v>
                </c:pt>
                <c:pt idx="131">
                  <c:v>43352</c:v>
                </c:pt>
                <c:pt idx="132">
                  <c:v>43353</c:v>
                </c:pt>
                <c:pt idx="133">
                  <c:v>43354</c:v>
                </c:pt>
                <c:pt idx="134">
                  <c:v>43355</c:v>
                </c:pt>
                <c:pt idx="135">
                  <c:v>43356</c:v>
                </c:pt>
                <c:pt idx="136">
                  <c:v>43357</c:v>
                </c:pt>
                <c:pt idx="137">
                  <c:v>43358</c:v>
                </c:pt>
                <c:pt idx="138">
                  <c:v>43359</c:v>
                </c:pt>
                <c:pt idx="139">
                  <c:v>43360</c:v>
                </c:pt>
                <c:pt idx="140">
                  <c:v>43361</c:v>
                </c:pt>
                <c:pt idx="141">
                  <c:v>43362</c:v>
                </c:pt>
                <c:pt idx="142">
                  <c:v>43363</c:v>
                </c:pt>
                <c:pt idx="143">
                  <c:v>43364</c:v>
                </c:pt>
                <c:pt idx="144">
                  <c:v>43365</c:v>
                </c:pt>
                <c:pt idx="145">
                  <c:v>43366</c:v>
                </c:pt>
                <c:pt idx="146">
                  <c:v>43367</c:v>
                </c:pt>
                <c:pt idx="147">
                  <c:v>43368</c:v>
                </c:pt>
                <c:pt idx="148">
                  <c:v>43369</c:v>
                </c:pt>
                <c:pt idx="149">
                  <c:v>43370</c:v>
                </c:pt>
                <c:pt idx="150">
                  <c:v>43371</c:v>
                </c:pt>
                <c:pt idx="151">
                  <c:v>43372</c:v>
                </c:pt>
                <c:pt idx="152">
                  <c:v>43373</c:v>
                </c:pt>
                <c:pt idx="153">
                  <c:v>43374</c:v>
                </c:pt>
                <c:pt idx="154">
                  <c:v>43375</c:v>
                </c:pt>
                <c:pt idx="155">
                  <c:v>43376</c:v>
                </c:pt>
                <c:pt idx="156">
                  <c:v>43377</c:v>
                </c:pt>
                <c:pt idx="157">
                  <c:v>43378</c:v>
                </c:pt>
                <c:pt idx="158">
                  <c:v>43379</c:v>
                </c:pt>
                <c:pt idx="159">
                  <c:v>43380</c:v>
                </c:pt>
                <c:pt idx="160">
                  <c:v>43381</c:v>
                </c:pt>
                <c:pt idx="161">
                  <c:v>43382</c:v>
                </c:pt>
                <c:pt idx="162">
                  <c:v>43383</c:v>
                </c:pt>
                <c:pt idx="163">
                  <c:v>43384</c:v>
                </c:pt>
                <c:pt idx="164">
                  <c:v>43385</c:v>
                </c:pt>
                <c:pt idx="165">
                  <c:v>43386</c:v>
                </c:pt>
                <c:pt idx="166">
                  <c:v>43387</c:v>
                </c:pt>
                <c:pt idx="167">
                  <c:v>43388</c:v>
                </c:pt>
                <c:pt idx="168">
                  <c:v>43389</c:v>
                </c:pt>
                <c:pt idx="169">
                  <c:v>43390</c:v>
                </c:pt>
                <c:pt idx="170">
                  <c:v>43391</c:v>
                </c:pt>
                <c:pt idx="171">
                  <c:v>43392</c:v>
                </c:pt>
                <c:pt idx="172">
                  <c:v>43393</c:v>
                </c:pt>
                <c:pt idx="173">
                  <c:v>43394</c:v>
                </c:pt>
                <c:pt idx="174">
                  <c:v>43395</c:v>
                </c:pt>
                <c:pt idx="175">
                  <c:v>43396</c:v>
                </c:pt>
                <c:pt idx="176">
                  <c:v>43397</c:v>
                </c:pt>
                <c:pt idx="177">
                  <c:v>43398</c:v>
                </c:pt>
                <c:pt idx="178">
                  <c:v>43399</c:v>
                </c:pt>
                <c:pt idx="179">
                  <c:v>43400</c:v>
                </c:pt>
                <c:pt idx="180">
                  <c:v>43401</c:v>
                </c:pt>
                <c:pt idx="181">
                  <c:v>43402</c:v>
                </c:pt>
                <c:pt idx="182">
                  <c:v>43403</c:v>
                </c:pt>
                <c:pt idx="183">
                  <c:v>43404</c:v>
                </c:pt>
                <c:pt idx="184">
                  <c:v>43405</c:v>
                </c:pt>
                <c:pt idx="185">
                  <c:v>43406</c:v>
                </c:pt>
                <c:pt idx="186">
                  <c:v>43407</c:v>
                </c:pt>
                <c:pt idx="187">
                  <c:v>43408</c:v>
                </c:pt>
                <c:pt idx="188">
                  <c:v>43409</c:v>
                </c:pt>
                <c:pt idx="189">
                  <c:v>43410</c:v>
                </c:pt>
                <c:pt idx="190">
                  <c:v>43411</c:v>
                </c:pt>
                <c:pt idx="191">
                  <c:v>43412</c:v>
                </c:pt>
                <c:pt idx="192">
                  <c:v>43413</c:v>
                </c:pt>
                <c:pt idx="193">
                  <c:v>43414</c:v>
                </c:pt>
                <c:pt idx="194">
                  <c:v>43415</c:v>
                </c:pt>
                <c:pt idx="195">
                  <c:v>43416</c:v>
                </c:pt>
                <c:pt idx="196">
                  <c:v>43417</c:v>
                </c:pt>
                <c:pt idx="197">
                  <c:v>43418</c:v>
                </c:pt>
                <c:pt idx="198">
                  <c:v>43419</c:v>
                </c:pt>
                <c:pt idx="199">
                  <c:v>43420</c:v>
                </c:pt>
                <c:pt idx="200">
                  <c:v>43421</c:v>
                </c:pt>
                <c:pt idx="201">
                  <c:v>43422</c:v>
                </c:pt>
                <c:pt idx="202">
                  <c:v>43423</c:v>
                </c:pt>
                <c:pt idx="203">
                  <c:v>43424</c:v>
                </c:pt>
                <c:pt idx="204">
                  <c:v>43425</c:v>
                </c:pt>
                <c:pt idx="205">
                  <c:v>43426</c:v>
                </c:pt>
              </c:numCache>
            </c:numRef>
          </c:cat>
          <c:val>
            <c:numRef>
              <c:f>'Table 1'!$O$4:$O$209</c:f>
              <c:numCache>
                <c:formatCode>General</c:formatCode>
                <c:ptCount val="206"/>
                <c:pt idx="0">
                  <c:v>2378.0039999999999</c:v>
                </c:pt>
                <c:pt idx="1">
                  <c:v>2378.0039999999999</c:v>
                </c:pt>
                <c:pt idx="2">
                  <c:v>2378.0039999999999</c:v>
                </c:pt>
                <c:pt idx="3">
                  <c:v>2378.0039999999999</c:v>
                </c:pt>
                <c:pt idx="4">
                  <c:v>2378.0039999999999</c:v>
                </c:pt>
                <c:pt idx="5">
                  <c:v>2378.0039999999999</c:v>
                </c:pt>
                <c:pt idx="6">
                  <c:v>2378.0039999999999</c:v>
                </c:pt>
                <c:pt idx="7">
                  <c:v>2378.0039999999999</c:v>
                </c:pt>
                <c:pt idx="8">
                  <c:v>2378.0039999999999</c:v>
                </c:pt>
                <c:pt idx="9">
                  <c:v>2378.0039999999999</c:v>
                </c:pt>
                <c:pt idx="10">
                  <c:v>2378.0039999999999</c:v>
                </c:pt>
                <c:pt idx="11">
                  <c:v>2378.0039999999999</c:v>
                </c:pt>
                <c:pt idx="12">
                  <c:v>2378.0039999999999</c:v>
                </c:pt>
                <c:pt idx="13">
                  <c:v>2378.0039999999999</c:v>
                </c:pt>
                <c:pt idx="14">
                  <c:v>2378.0039999999999</c:v>
                </c:pt>
                <c:pt idx="15">
                  <c:v>2378.0039999999999</c:v>
                </c:pt>
                <c:pt idx="16">
                  <c:v>2378.0039999999999</c:v>
                </c:pt>
                <c:pt idx="17">
                  <c:v>2378.0039999999999</c:v>
                </c:pt>
                <c:pt idx="18">
                  <c:v>2378.0039999999999</c:v>
                </c:pt>
                <c:pt idx="19">
                  <c:v>2378.0039999999999</c:v>
                </c:pt>
                <c:pt idx="20">
                  <c:v>2378.0039999999999</c:v>
                </c:pt>
                <c:pt idx="21">
                  <c:v>2378.0039999999999</c:v>
                </c:pt>
                <c:pt idx="22">
                  <c:v>2378.0039999999999</c:v>
                </c:pt>
                <c:pt idx="23">
                  <c:v>2378.0039999999999</c:v>
                </c:pt>
                <c:pt idx="24">
                  <c:v>2378.0039999999999</c:v>
                </c:pt>
                <c:pt idx="25">
                  <c:v>2378.0039999999999</c:v>
                </c:pt>
                <c:pt idx="26">
                  <c:v>2378.0039999999999</c:v>
                </c:pt>
                <c:pt idx="27">
                  <c:v>2378.0039999999999</c:v>
                </c:pt>
                <c:pt idx="28">
                  <c:v>2378.0039999999999</c:v>
                </c:pt>
                <c:pt idx="29">
                  <c:v>2378.0039999999999</c:v>
                </c:pt>
                <c:pt idx="30">
                  <c:v>2378.0039999999999</c:v>
                </c:pt>
                <c:pt idx="31">
                  <c:v>2704.3490000000002</c:v>
                </c:pt>
                <c:pt idx="32">
                  <c:v>2704.3490000000002</c:v>
                </c:pt>
                <c:pt idx="33">
                  <c:v>2704.3490000000002</c:v>
                </c:pt>
                <c:pt idx="34">
                  <c:v>2704.3490000000002</c:v>
                </c:pt>
                <c:pt idx="35">
                  <c:v>2704.3490000000002</c:v>
                </c:pt>
                <c:pt idx="36">
                  <c:v>2704.3490000000002</c:v>
                </c:pt>
                <c:pt idx="37">
                  <c:v>2704.3490000000002</c:v>
                </c:pt>
                <c:pt idx="38">
                  <c:v>2704.3490000000002</c:v>
                </c:pt>
                <c:pt idx="39">
                  <c:v>2704.3490000000002</c:v>
                </c:pt>
                <c:pt idx="40">
                  <c:v>2704.3490000000002</c:v>
                </c:pt>
                <c:pt idx="41">
                  <c:v>2704.3490000000002</c:v>
                </c:pt>
                <c:pt idx="42">
                  <c:v>2704.3490000000002</c:v>
                </c:pt>
                <c:pt idx="43">
                  <c:v>2704.3490000000002</c:v>
                </c:pt>
                <c:pt idx="44">
                  <c:v>2704.3490000000002</c:v>
                </c:pt>
                <c:pt idx="45">
                  <c:v>2704.3490000000002</c:v>
                </c:pt>
                <c:pt idx="46">
                  <c:v>2704.3490000000002</c:v>
                </c:pt>
                <c:pt idx="47">
                  <c:v>2704.3490000000002</c:v>
                </c:pt>
                <c:pt idx="48">
                  <c:v>2704.3490000000002</c:v>
                </c:pt>
                <c:pt idx="49">
                  <c:v>2704.3490000000002</c:v>
                </c:pt>
                <c:pt idx="50">
                  <c:v>2704.3490000000002</c:v>
                </c:pt>
                <c:pt idx="51">
                  <c:v>2704.3490000000002</c:v>
                </c:pt>
                <c:pt idx="52">
                  <c:v>2704.3490000000002</c:v>
                </c:pt>
                <c:pt idx="53">
                  <c:v>2704.3490000000002</c:v>
                </c:pt>
                <c:pt idx="54">
                  <c:v>2704.3490000000002</c:v>
                </c:pt>
                <c:pt idx="55">
                  <c:v>2704.3490000000002</c:v>
                </c:pt>
                <c:pt idx="56">
                  <c:v>2704.3490000000002</c:v>
                </c:pt>
                <c:pt idx="57">
                  <c:v>2704.3490000000002</c:v>
                </c:pt>
                <c:pt idx="58">
                  <c:v>2704.3490000000002</c:v>
                </c:pt>
                <c:pt idx="59">
                  <c:v>2704.3490000000002</c:v>
                </c:pt>
                <c:pt idx="60">
                  <c:v>2704.3490000000002</c:v>
                </c:pt>
                <c:pt idx="61">
                  <c:v>3105.922</c:v>
                </c:pt>
                <c:pt idx="62">
                  <c:v>3105.922</c:v>
                </c:pt>
                <c:pt idx="63">
                  <c:v>3105.922</c:v>
                </c:pt>
                <c:pt idx="64">
                  <c:v>3105.922</c:v>
                </c:pt>
                <c:pt idx="65">
                  <c:v>3105.922</c:v>
                </c:pt>
                <c:pt idx="66">
                  <c:v>3105.922</c:v>
                </c:pt>
                <c:pt idx="67">
                  <c:v>3105.922</c:v>
                </c:pt>
                <c:pt idx="68">
                  <c:v>3105.922</c:v>
                </c:pt>
                <c:pt idx="69">
                  <c:v>3105.922</c:v>
                </c:pt>
                <c:pt idx="70">
                  <c:v>3105.922</c:v>
                </c:pt>
                <c:pt idx="71">
                  <c:v>3105.922</c:v>
                </c:pt>
                <c:pt idx="72">
                  <c:v>3105.922</c:v>
                </c:pt>
                <c:pt idx="73">
                  <c:v>3105.922</c:v>
                </c:pt>
                <c:pt idx="74">
                  <c:v>3105.922</c:v>
                </c:pt>
                <c:pt idx="75">
                  <c:v>3105.922</c:v>
                </c:pt>
                <c:pt idx="76">
                  <c:v>3105.922</c:v>
                </c:pt>
                <c:pt idx="77">
                  <c:v>3105.922</c:v>
                </c:pt>
                <c:pt idx="78">
                  <c:v>3105.922</c:v>
                </c:pt>
                <c:pt idx="79">
                  <c:v>3105.922</c:v>
                </c:pt>
                <c:pt idx="80">
                  <c:v>3105.922</c:v>
                </c:pt>
                <c:pt idx="81">
                  <c:v>3105.922</c:v>
                </c:pt>
                <c:pt idx="82">
                  <c:v>3105.922</c:v>
                </c:pt>
                <c:pt idx="83">
                  <c:v>3105.922</c:v>
                </c:pt>
                <c:pt idx="84">
                  <c:v>3105.922</c:v>
                </c:pt>
                <c:pt idx="85">
                  <c:v>3105.922</c:v>
                </c:pt>
                <c:pt idx="86">
                  <c:v>3105.922</c:v>
                </c:pt>
                <c:pt idx="87">
                  <c:v>3105.922</c:v>
                </c:pt>
                <c:pt idx="88">
                  <c:v>3105.922</c:v>
                </c:pt>
                <c:pt idx="89">
                  <c:v>3105.922</c:v>
                </c:pt>
                <c:pt idx="90">
                  <c:v>3105.922</c:v>
                </c:pt>
                <c:pt idx="91">
                  <c:v>3105.922</c:v>
                </c:pt>
                <c:pt idx="92">
                  <c:v>3237.1149999999998</c:v>
                </c:pt>
                <c:pt idx="93">
                  <c:v>3237.1149999999998</c:v>
                </c:pt>
                <c:pt idx="94">
                  <c:v>3237.1149999999998</c:v>
                </c:pt>
                <c:pt idx="95">
                  <c:v>3237.1149999999998</c:v>
                </c:pt>
                <c:pt idx="96">
                  <c:v>3237.1149999999998</c:v>
                </c:pt>
                <c:pt idx="97">
                  <c:v>3237.1149999999998</c:v>
                </c:pt>
                <c:pt idx="98">
                  <c:v>3237.1149999999998</c:v>
                </c:pt>
                <c:pt idx="99">
                  <c:v>3237.1149999999998</c:v>
                </c:pt>
                <c:pt idx="100">
                  <c:v>3237.1149999999998</c:v>
                </c:pt>
                <c:pt idx="101">
                  <c:v>3237.1149999999998</c:v>
                </c:pt>
                <c:pt idx="102">
                  <c:v>3237.1149999999998</c:v>
                </c:pt>
                <c:pt idx="103">
                  <c:v>3237.1149999999998</c:v>
                </c:pt>
                <c:pt idx="104">
                  <c:v>3237.1149999999998</c:v>
                </c:pt>
                <c:pt idx="105">
                  <c:v>3237.1149999999998</c:v>
                </c:pt>
                <c:pt idx="106">
                  <c:v>3237.1149999999998</c:v>
                </c:pt>
                <c:pt idx="107">
                  <c:v>3237.1149999999998</c:v>
                </c:pt>
                <c:pt idx="108">
                  <c:v>3237.1149999999998</c:v>
                </c:pt>
                <c:pt idx="109">
                  <c:v>3237.1149999999998</c:v>
                </c:pt>
                <c:pt idx="110">
                  <c:v>3237.1149999999998</c:v>
                </c:pt>
                <c:pt idx="111">
                  <c:v>3237.1149999999998</c:v>
                </c:pt>
                <c:pt idx="112">
                  <c:v>3237.1149999999998</c:v>
                </c:pt>
                <c:pt idx="113">
                  <c:v>3237.1149999999998</c:v>
                </c:pt>
                <c:pt idx="114">
                  <c:v>3237.1149999999998</c:v>
                </c:pt>
                <c:pt idx="115">
                  <c:v>3237.1149999999998</c:v>
                </c:pt>
                <c:pt idx="116">
                  <c:v>3237.1149999999998</c:v>
                </c:pt>
                <c:pt idx="117">
                  <c:v>3237.1149999999998</c:v>
                </c:pt>
                <c:pt idx="118">
                  <c:v>3237.1149999999998</c:v>
                </c:pt>
                <c:pt idx="119">
                  <c:v>3237.1149999999998</c:v>
                </c:pt>
                <c:pt idx="120">
                  <c:v>3237.1149999999998</c:v>
                </c:pt>
                <c:pt idx="121">
                  <c:v>3237.1149999999998</c:v>
                </c:pt>
                <c:pt idx="122">
                  <c:v>3237.1149999999998</c:v>
                </c:pt>
                <c:pt idx="123">
                  <c:v>2578.2819999999997</c:v>
                </c:pt>
                <c:pt idx="124">
                  <c:v>2578.2819999999997</c:v>
                </c:pt>
                <c:pt idx="125">
                  <c:v>2578.2819999999997</c:v>
                </c:pt>
                <c:pt idx="126">
                  <c:v>2578.2819999999997</c:v>
                </c:pt>
                <c:pt idx="127">
                  <c:v>2578.2819999999997</c:v>
                </c:pt>
                <c:pt idx="128">
                  <c:v>2578.2819999999997</c:v>
                </c:pt>
                <c:pt idx="129">
                  <c:v>2578.2819999999997</c:v>
                </c:pt>
                <c:pt idx="130">
                  <c:v>2578.2819999999997</c:v>
                </c:pt>
                <c:pt idx="131">
                  <c:v>2578.2819999999997</c:v>
                </c:pt>
                <c:pt idx="132">
                  <c:v>2578.2819999999997</c:v>
                </c:pt>
                <c:pt idx="133">
                  <c:v>2578.2819999999997</c:v>
                </c:pt>
                <c:pt idx="134">
                  <c:v>2578.2819999999997</c:v>
                </c:pt>
                <c:pt idx="135">
                  <c:v>2578.2819999999997</c:v>
                </c:pt>
                <c:pt idx="136">
                  <c:v>2578.2819999999997</c:v>
                </c:pt>
                <c:pt idx="137">
                  <c:v>2578.2819999999997</c:v>
                </c:pt>
                <c:pt idx="138">
                  <c:v>2578.2819999999997</c:v>
                </c:pt>
                <c:pt idx="139">
                  <c:v>2578.2819999999997</c:v>
                </c:pt>
                <c:pt idx="140">
                  <c:v>2578.2819999999997</c:v>
                </c:pt>
                <c:pt idx="141">
                  <c:v>2578.2819999999997</c:v>
                </c:pt>
                <c:pt idx="142">
                  <c:v>2578.2819999999997</c:v>
                </c:pt>
                <c:pt idx="143">
                  <c:v>2578.2819999999997</c:v>
                </c:pt>
                <c:pt idx="144">
                  <c:v>2578.2819999999997</c:v>
                </c:pt>
                <c:pt idx="145">
                  <c:v>2578.2819999999997</c:v>
                </c:pt>
                <c:pt idx="146">
                  <c:v>2578.2819999999997</c:v>
                </c:pt>
                <c:pt idx="147">
                  <c:v>2578.2819999999997</c:v>
                </c:pt>
                <c:pt idx="148">
                  <c:v>2578.2819999999997</c:v>
                </c:pt>
                <c:pt idx="149">
                  <c:v>2578.2819999999997</c:v>
                </c:pt>
                <c:pt idx="150">
                  <c:v>2578.2819999999997</c:v>
                </c:pt>
                <c:pt idx="151">
                  <c:v>2578.2819999999997</c:v>
                </c:pt>
                <c:pt idx="152">
                  <c:v>2578.2819999999997</c:v>
                </c:pt>
                <c:pt idx="153">
                  <c:v>2636.2287413113913</c:v>
                </c:pt>
                <c:pt idx="154">
                  <c:v>2636.2287413113913</c:v>
                </c:pt>
                <c:pt idx="155">
                  <c:v>2636.2287413113913</c:v>
                </c:pt>
                <c:pt idx="156">
                  <c:v>2636.2287413113913</c:v>
                </c:pt>
                <c:pt idx="157">
                  <c:v>2636.2287413113913</c:v>
                </c:pt>
                <c:pt idx="158">
                  <c:v>2636.2287413113913</c:v>
                </c:pt>
                <c:pt idx="159">
                  <c:v>2636.2287413113913</c:v>
                </c:pt>
                <c:pt idx="160">
                  <c:v>2636.2287413113913</c:v>
                </c:pt>
                <c:pt idx="161">
                  <c:v>2636.2287413113913</c:v>
                </c:pt>
                <c:pt idx="162">
                  <c:v>2636.2287413113913</c:v>
                </c:pt>
                <c:pt idx="163">
                  <c:v>2636.2287413113913</c:v>
                </c:pt>
                <c:pt idx="164">
                  <c:v>2636.2287413113913</c:v>
                </c:pt>
                <c:pt idx="165">
                  <c:v>2636.2287413113913</c:v>
                </c:pt>
                <c:pt idx="166">
                  <c:v>2636.2287413113913</c:v>
                </c:pt>
                <c:pt idx="167">
                  <c:v>2636.2287413113913</c:v>
                </c:pt>
                <c:pt idx="168">
                  <c:v>2636.2287413113913</c:v>
                </c:pt>
                <c:pt idx="169">
                  <c:v>2636.2287413113913</c:v>
                </c:pt>
                <c:pt idx="170">
                  <c:v>2636.2287413113913</c:v>
                </c:pt>
                <c:pt idx="171">
                  <c:v>2636.2287413113913</c:v>
                </c:pt>
                <c:pt idx="172">
                  <c:v>2636.2287413113913</c:v>
                </c:pt>
                <c:pt idx="173">
                  <c:v>2636.2287413113913</c:v>
                </c:pt>
                <c:pt idx="174">
                  <c:v>2636.2287413113913</c:v>
                </c:pt>
                <c:pt idx="175">
                  <c:v>2636.2287413113913</c:v>
                </c:pt>
                <c:pt idx="176">
                  <c:v>2636.2287413113913</c:v>
                </c:pt>
                <c:pt idx="177">
                  <c:v>2636.2287413113913</c:v>
                </c:pt>
                <c:pt idx="178">
                  <c:v>2636.2287413113913</c:v>
                </c:pt>
                <c:pt idx="179">
                  <c:v>2636.2287413113913</c:v>
                </c:pt>
                <c:pt idx="180">
                  <c:v>2636.2287413113913</c:v>
                </c:pt>
                <c:pt idx="181">
                  <c:v>2636.2287413113913</c:v>
                </c:pt>
                <c:pt idx="182">
                  <c:v>2636.2287413113913</c:v>
                </c:pt>
                <c:pt idx="183">
                  <c:v>2636.2287413113913</c:v>
                </c:pt>
                <c:pt idx="184">
                  <c:v>2472.6154731963416</c:v>
                </c:pt>
                <c:pt idx="185">
                  <c:v>2472.6154731963416</c:v>
                </c:pt>
                <c:pt idx="186">
                  <c:v>2472.6154731963416</c:v>
                </c:pt>
                <c:pt idx="187">
                  <c:v>2472.6154731963416</c:v>
                </c:pt>
                <c:pt idx="188">
                  <c:v>2472.6154731963416</c:v>
                </c:pt>
                <c:pt idx="189">
                  <c:v>2472.6154731963416</c:v>
                </c:pt>
                <c:pt idx="190">
                  <c:v>2472.6154731963416</c:v>
                </c:pt>
                <c:pt idx="191">
                  <c:v>2472.6154731963416</c:v>
                </c:pt>
                <c:pt idx="192">
                  <c:v>2472.6154731963416</c:v>
                </c:pt>
                <c:pt idx="193">
                  <c:v>2472.6154731963416</c:v>
                </c:pt>
                <c:pt idx="194">
                  <c:v>2472.6154731963416</c:v>
                </c:pt>
                <c:pt idx="195">
                  <c:v>2472.6154731963416</c:v>
                </c:pt>
                <c:pt idx="196">
                  <c:v>2472.6154731963416</c:v>
                </c:pt>
                <c:pt idx="197">
                  <c:v>2472.6154731963416</c:v>
                </c:pt>
                <c:pt idx="198">
                  <c:v>2472.6154731963416</c:v>
                </c:pt>
                <c:pt idx="199">
                  <c:v>2472.6154731963416</c:v>
                </c:pt>
                <c:pt idx="200">
                  <c:v>2472.6154731963416</c:v>
                </c:pt>
                <c:pt idx="201">
                  <c:v>2472.6154731963416</c:v>
                </c:pt>
                <c:pt idx="202">
                  <c:v>2472.6154731963416</c:v>
                </c:pt>
                <c:pt idx="203">
                  <c:v>2472.6154731963416</c:v>
                </c:pt>
                <c:pt idx="204">
                  <c:v>2472.6154731963416</c:v>
                </c:pt>
                <c:pt idx="205">
                  <c:v>2472.6154731963416</c:v>
                </c:pt>
              </c:numCache>
            </c:numRef>
          </c:val>
          <c:smooth val="0"/>
          <c:extLst>
            <c:ext xmlns:c16="http://schemas.microsoft.com/office/drawing/2014/chart" uri="{C3380CC4-5D6E-409C-BE32-E72D297353CC}">
              <c16:uniqueId val="{00000000-22FD-4029-BDF7-4B4117C9C8B0}"/>
            </c:ext>
          </c:extLst>
        </c:ser>
        <c:ser>
          <c:idx val="0"/>
          <c:order val="1"/>
          <c:tx>
            <c:strRef>
              <c:f>'Table 1'!$N$3</c:f>
              <c:strCache>
                <c:ptCount val="1"/>
                <c:pt idx="0">
                  <c:v>Survey results on arrivals at tourist accommodation establishments </c:v>
                </c:pt>
              </c:strCache>
            </c:strRef>
          </c:tx>
          <c:spPr>
            <a:ln w="38100" cap="rnd">
              <a:solidFill>
                <a:srgbClr val="ED7D31"/>
              </a:solidFill>
              <a:round/>
            </a:ln>
            <a:effectLst/>
          </c:spPr>
          <c:marker>
            <c:symbol val="none"/>
          </c:marker>
          <c:cat>
            <c:numRef>
              <c:f>'Table 1'!$L$4:$L$209</c:f>
              <c:numCache>
                <c:formatCode>d\-mm;@</c:formatCode>
                <c:ptCount val="206"/>
                <c:pt idx="0">
                  <c:v>43221</c:v>
                </c:pt>
                <c:pt idx="1">
                  <c:v>43222</c:v>
                </c:pt>
                <c:pt idx="2">
                  <c:v>43223</c:v>
                </c:pt>
                <c:pt idx="3">
                  <c:v>43224</c:v>
                </c:pt>
                <c:pt idx="4">
                  <c:v>43225</c:v>
                </c:pt>
                <c:pt idx="5">
                  <c:v>43226</c:v>
                </c:pt>
                <c:pt idx="6">
                  <c:v>43227</c:v>
                </c:pt>
                <c:pt idx="7">
                  <c:v>43228</c:v>
                </c:pt>
                <c:pt idx="8">
                  <c:v>43229</c:v>
                </c:pt>
                <c:pt idx="9">
                  <c:v>43230</c:v>
                </c:pt>
                <c:pt idx="10">
                  <c:v>43231</c:v>
                </c:pt>
                <c:pt idx="11">
                  <c:v>43232</c:v>
                </c:pt>
                <c:pt idx="12">
                  <c:v>43233</c:v>
                </c:pt>
                <c:pt idx="13">
                  <c:v>43234</c:v>
                </c:pt>
                <c:pt idx="14">
                  <c:v>43235</c:v>
                </c:pt>
                <c:pt idx="15">
                  <c:v>43236</c:v>
                </c:pt>
                <c:pt idx="16">
                  <c:v>43237</c:v>
                </c:pt>
                <c:pt idx="17">
                  <c:v>43238</c:v>
                </c:pt>
                <c:pt idx="18">
                  <c:v>43239</c:v>
                </c:pt>
                <c:pt idx="19">
                  <c:v>43240</c:v>
                </c:pt>
                <c:pt idx="20">
                  <c:v>43241</c:v>
                </c:pt>
                <c:pt idx="21">
                  <c:v>43242</c:v>
                </c:pt>
                <c:pt idx="22">
                  <c:v>43243</c:v>
                </c:pt>
                <c:pt idx="23">
                  <c:v>43244</c:v>
                </c:pt>
                <c:pt idx="24">
                  <c:v>43245</c:v>
                </c:pt>
                <c:pt idx="25">
                  <c:v>43246</c:v>
                </c:pt>
                <c:pt idx="26">
                  <c:v>43247</c:v>
                </c:pt>
                <c:pt idx="27">
                  <c:v>43248</c:v>
                </c:pt>
                <c:pt idx="28">
                  <c:v>43249</c:v>
                </c:pt>
                <c:pt idx="29">
                  <c:v>43250</c:v>
                </c:pt>
                <c:pt idx="30">
                  <c:v>43251</c:v>
                </c:pt>
                <c:pt idx="31">
                  <c:v>43252</c:v>
                </c:pt>
                <c:pt idx="32">
                  <c:v>43253</c:v>
                </c:pt>
                <c:pt idx="33">
                  <c:v>43254</c:v>
                </c:pt>
                <c:pt idx="34">
                  <c:v>43255</c:v>
                </c:pt>
                <c:pt idx="35">
                  <c:v>43256</c:v>
                </c:pt>
                <c:pt idx="36">
                  <c:v>43257</c:v>
                </c:pt>
                <c:pt idx="37">
                  <c:v>43258</c:v>
                </c:pt>
                <c:pt idx="38">
                  <c:v>43259</c:v>
                </c:pt>
                <c:pt idx="39">
                  <c:v>43260</c:v>
                </c:pt>
                <c:pt idx="40">
                  <c:v>43261</c:v>
                </c:pt>
                <c:pt idx="41">
                  <c:v>43262</c:v>
                </c:pt>
                <c:pt idx="42">
                  <c:v>43263</c:v>
                </c:pt>
                <c:pt idx="43">
                  <c:v>43264</c:v>
                </c:pt>
                <c:pt idx="44">
                  <c:v>43265</c:v>
                </c:pt>
                <c:pt idx="45">
                  <c:v>43266</c:v>
                </c:pt>
                <c:pt idx="46">
                  <c:v>43267</c:v>
                </c:pt>
                <c:pt idx="47">
                  <c:v>43268</c:v>
                </c:pt>
                <c:pt idx="48">
                  <c:v>43269</c:v>
                </c:pt>
                <c:pt idx="49">
                  <c:v>43270</c:v>
                </c:pt>
                <c:pt idx="50">
                  <c:v>43271</c:v>
                </c:pt>
                <c:pt idx="51">
                  <c:v>43272</c:v>
                </c:pt>
                <c:pt idx="52">
                  <c:v>43273</c:v>
                </c:pt>
                <c:pt idx="53">
                  <c:v>43274</c:v>
                </c:pt>
                <c:pt idx="54">
                  <c:v>43275</c:v>
                </c:pt>
                <c:pt idx="55">
                  <c:v>43276</c:v>
                </c:pt>
                <c:pt idx="56">
                  <c:v>43277</c:v>
                </c:pt>
                <c:pt idx="57">
                  <c:v>43278</c:v>
                </c:pt>
                <c:pt idx="58">
                  <c:v>43279</c:v>
                </c:pt>
                <c:pt idx="59">
                  <c:v>43280</c:v>
                </c:pt>
                <c:pt idx="60">
                  <c:v>43281</c:v>
                </c:pt>
                <c:pt idx="61">
                  <c:v>43282</c:v>
                </c:pt>
                <c:pt idx="62">
                  <c:v>43283</c:v>
                </c:pt>
                <c:pt idx="63">
                  <c:v>43284</c:v>
                </c:pt>
                <c:pt idx="64">
                  <c:v>43285</c:v>
                </c:pt>
                <c:pt idx="65">
                  <c:v>43286</c:v>
                </c:pt>
                <c:pt idx="66">
                  <c:v>43287</c:v>
                </c:pt>
                <c:pt idx="67">
                  <c:v>43288</c:v>
                </c:pt>
                <c:pt idx="68">
                  <c:v>43289</c:v>
                </c:pt>
                <c:pt idx="69">
                  <c:v>43290</c:v>
                </c:pt>
                <c:pt idx="70">
                  <c:v>43291</c:v>
                </c:pt>
                <c:pt idx="71">
                  <c:v>43292</c:v>
                </c:pt>
                <c:pt idx="72">
                  <c:v>43293</c:v>
                </c:pt>
                <c:pt idx="73">
                  <c:v>43294</c:v>
                </c:pt>
                <c:pt idx="74">
                  <c:v>43295</c:v>
                </c:pt>
                <c:pt idx="75">
                  <c:v>43296</c:v>
                </c:pt>
                <c:pt idx="76">
                  <c:v>43297</c:v>
                </c:pt>
                <c:pt idx="77">
                  <c:v>43298</c:v>
                </c:pt>
                <c:pt idx="78">
                  <c:v>43299</c:v>
                </c:pt>
                <c:pt idx="79">
                  <c:v>43300</c:v>
                </c:pt>
                <c:pt idx="80">
                  <c:v>43301</c:v>
                </c:pt>
                <c:pt idx="81">
                  <c:v>43302</c:v>
                </c:pt>
                <c:pt idx="82">
                  <c:v>43303</c:v>
                </c:pt>
                <c:pt idx="83">
                  <c:v>43304</c:v>
                </c:pt>
                <c:pt idx="84">
                  <c:v>43305</c:v>
                </c:pt>
                <c:pt idx="85">
                  <c:v>43306</c:v>
                </c:pt>
                <c:pt idx="86">
                  <c:v>43307</c:v>
                </c:pt>
                <c:pt idx="87">
                  <c:v>43308</c:v>
                </c:pt>
                <c:pt idx="88">
                  <c:v>43309</c:v>
                </c:pt>
                <c:pt idx="89">
                  <c:v>43310</c:v>
                </c:pt>
                <c:pt idx="90">
                  <c:v>43311</c:v>
                </c:pt>
                <c:pt idx="91">
                  <c:v>43312</c:v>
                </c:pt>
                <c:pt idx="92">
                  <c:v>43313</c:v>
                </c:pt>
                <c:pt idx="93">
                  <c:v>43314</c:v>
                </c:pt>
                <c:pt idx="94">
                  <c:v>43315</c:v>
                </c:pt>
                <c:pt idx="95">
                  <c:v>43316</c:v>
                </c:pt>
                <c:pt idx="96">
                  <c:v>43317</c:v>
                </c:pt>
                <c:pt idx="97">
                  <c:v>43318</c:v>
                </c:pt>
                <c:pt idx="98">
                  <c:v>43319</c:v>
                </c:pt>
                <c:pt idx="99">
                  <c:v>43320</c:v>
                </c:pt>
                <c:pt idx="100">
                  <c:v>43321</c:v>
                </c:pt>
                <c:pt idx="101">
                  <c:v>43322</c:v>
                </c:pt>
                <c:pt idx="102">
                  <c:v>43323</c:v>
                </c:pt>
                <c:pt idx="103">
                  <c:v>43324</c:v>
                </c:pt>
                <c:pt idx="104">
                  <c:v>43325</c:v>
                </c:pt>
                <c:pt idx="105">
                  <c:v>43326</c:v>
                </c:pt>
                <c:pt idx="106">
                  <c:v>43327</c:v>
                </c:pt>
                <c:pt idx="107">
                  <c:v>43328</c:v>
                </c:pt>
                <c:pt idx="108">
                  <c:v>43329</c:v>
                </c:pt>
                <c:pt idx="109">
                  <c:v>43330</c:v>
                </c:pt>
                <c:pt idx="110">
                  <c:v>43331</c:v>
                </c:pt>
                <c:pt idx="111">
                  <c:v>43332</c:v>
                </c:pt>
                <c:pt idx="112">
                  <c:v>43333</c:v>
                </c:pt>
                <c:pt idx="113">
                  <c:v>43334</c:v>
                </c:pt>
                <c:pt idx="114">
                  <c:v>43335</c:v>
                </c:pt>
                <c:pt idx="115">
                  <c:v>43336</c:v>
                </c:pt>
                <c:pt idx="116">
                  <c:v>43337</c:v>
                </c:pt>
                <c:pt idx="117">
                  <c:v>43338</c:v>
                </c:pt>
                <c:pt idx="118">
                  <c:v>43339</c:v>
                </c:pt>
                <c:pt idx="119">
                  <c:v>43340</c:v>
                </c:pt>
                <c:pt idx="120">
                  <c:v>43341</c:v>
                </c:pt>
                <c:pt idx="121">
                  <c:v>43342</c:v>
                </c:pt>
                <c:pt idx="122">
                  <c:v>43343</c:v>
                </c:pt>
                <c:pt idx="123">
                  <c:v>43344</c:v>
                </c:pt>
                <c:pt idx="124">
                  <c:v>43345</c:v>
                </c:pt>
                <c:pt idx="125">
                  <c:v>43346</c:v>
                </c:pt>
                <c:pt idx="126">
                  <c:v>43347</c:v>
                </c:pt>
                <c:pt idx="127">
                  <c:v>43348</c:v>
                </c:pt>
                <c:pt idx="128">
                  <c:v>43349</c:v>
                </c:pt>
                <c:pt idx="129">
                  <c:v>43350</c:v>
                </c:pt>
                <c:pt idx="130">
                  <c:v>43351</c:v>
                </c:pt>
                <c:pt idx="131">
                  <c:v>43352</c:v>
                </c:pt>
                <c:pt idx="132">
                  <c:v>43353</c:v>
                </c:pt>
                <c:pt idx="133">
                  <c:v>43354</c:v>
                </c:pt>
                <c:pt idx="134">
                  <c:v>43355</c:v>
                </c:pt>
                <c:pt idx="135">
                  <c:v>43356</c:v>
                </c:pt>
                <c:pt idx="136">
                  <c:v>43357</c:v>
                </c:pt>
                <c:pt idx="137">
                  <c:v>43358</c:v>
                </c:pt>
                <c:pt idx="138">
                  <c:v>43359</c:v>
                </c:pt>
                <c:pt idx="139">
                  <c:v>43360</c:v>
                </c:pt>
                <c:pt idx="140">
                  <c:v>43361</c:v>
                </c:pt>
                <c:pt idx="141">
                  <c:v>43362</c:v>
                </c:pt>
                <c:pt idx="142">
                  <c:v>43363</c:v>
                </c:pt>
                <c:pt idx="143">
                  <c:v>43364</c:v>
                </c:pt>
                <c:pt idx="144">
                  <c:v>43365</c:v>
                </c:pt>
                <c:pt idx="145">
                  <c:v>43366</c:v>
                </c:pt>
                <c:pt idx="146">
                  <c:v>43367</c:v>
                </c:pt>
                <c:pt idx="147">
                  <c:v>43368</c:v>
                </c:pt>
                <c:pt idx="148">
                  <c:v>43369</c:v>
                </c:pt>
                <c:pt idx="149">
                  <c:v>43370</c:v>
                </c:pt>
                <c:pt idx="150">
                  <c:v>43371</c:v>
                </c:pt>
                <c:pt idx="151">
                  <c:v>43372</c:v>
                </c:pt>
                <c:pt idx="152">
                  <c:v>43373</c:v>
                </c:pt>
                <c:pt idx="153">
                  <c:v>43374</c:v>
                </c:pt>
                <c:pt idx="154">
                  <c:v>43375</c:v>
                </c:pt>
                <c:pt idx="155">
                  <c:v>43376</c:v>
                </c:pt>
                <c:pt idx="156">
                  <c:v>43377</c:v>
                </c:pt>
                <c:pt idx="157">
                  <c:v>43378</c:v>
                </c:pt>
                <c:pt idx="158">
                  <c:v>43379</c:v>
                </c:pt>
                <c:pt idx="159">
                  <c:v>43380</c:v>
                </c:pt>
                <c:pt idx="160">
                  <c:v>43381</c:v>
                </c:pt>
                <c:pt idx="161">
                  <c:v>43382</c:v>
                </c:pt>
                <c:pt idx="162">
                  <c:v>43383</c:v>
                </c:pt>
                <c:pt idx="163">
                  <c:v>43384</c:v>
                </c:pt>
                <c:pt idx="164">
                  <c:v>43385</c:v>
                </c:pt>
                <c:pt idx="165">
                  <c:v>43386</c:v>
                </c:pt>
                <c:pt idx="166">
                  <c:v>43387</c:v>
                </c:pt>
                <c:pt idx="167">
                  <c:v>43388</c:v>
                </c:pt>
                <c:pt idx="168">
                  <c:v>43389</c:v>
                </c:pt>
                <c:pt idx="169">
                  <c:v>43390</c:v>
                </c:pt>
                <c:pt idx="170">
                  <c:v>43391</c:v>
                </c:pt>
                <c:pt idx="171">
                  <c:v>43392</c:v>
                </c:pt>
                <c:pt idx="172">
                  <c:v>43393</c:v>
                </c:pt>
                <c:pt idx="173">
                  <c:v>43394</c:v>
                </c:pt>
                <c:pt idx="174">
                  <c:v>43395</c:v>
                </c:pt>
                <c:pt idx="175">
                  <c:v>43396</c:v>
                </c:pt>
                <c:pt idx="176">
                  <c:v>43397</c:v>
                </c:pt>
                <c:pt idx="177">
                  <c:v>43398</c:v>
                </c:pt>
                <c:pt idx="178">
                  <c:v>43399</c:v>
                </c:pt>
                <c:pt idx="179">
                  <c:v>43400</c:v>
                </c:pt>
                <c:pt idx="180">
                  <c:v>43401</c:v>
                </c:pt>
                <c:pt idx="181">
                  <c:v>43402</c:v>
                </c:pt>
                <c:pt idx="182">
                  <c:v>43403</c:v>
                </c:pt>
                <c:pt idx="183">
                  <c:v>43404</c:v>
                </c:pt>
                <c:pt idx="184">
                  <c:v>43405</c:v>
                </c:pt>
                <c:pt idx="185">
                  <c:v>43406</c:v>
                </c:pt>
                <c:pt idx="186">
                  <c:v>43407</c:v>
                </c:pt>
                <c:pt idx="187">
                  <c:v>43408</c:v>
                </c:pt>
                <c:pt idx="188">
                  <c:v>43409</c:v>
                </c:pt>
                <c:pt idx="189">
                  <c:v>43410</c:v>
                </c:pt>
                <c:pt idx="190">
                  <c:v>43411</c:v>
                </c:pt>
                <c:pt idx="191">
                  <c:v>43412</c:v>
                </c:pt>
                <c:pt idx="192">
                  <c:v>43413</c:v>
                </c:pt>
                <c:pt idx="193">
                  <c:v>43414</c:v>
                </c:pt>
                <c:pt idx="194">
                  <c:v>43415</c:v>
                </c:pt>
                <c:pt idx="195">
                  <c:v>43416</c:v>
                </c:pt>
                <c:pt idx="196">
                  <c:v>43417</c:v>
                </c:pt>
                <c:pt idx="197">
                  <c:v>43418</c:v>
                </c:pt>
                <c:pt idx="198">
                  <c:v>43419</c:v>
                </c:pt>
                <c:pt idx="199">
                  <c:v>43420</c:v>
                </c:pt>
                <c:pt idx="200">
                  <c:v>43421</c:v>
                </c:pt>
                <c:pt idx="201">
                  <c:v>43422</c:v>
                </c:pt>
                <c:pt idx="202">
                  <c:v>43423</c:v>
                </c:pt>
                <c:pt idx="203">
                  <c:v>43424</c:v>
                </c:pt>
                <c:pt idx="204">
                  <c:v>43425</c:v>
                </c:pt>
                <c:pt idx="205">
                  <c:v>43426</c:v>
                </c:pt>
              </c:numCache>
            </c:numRef>
          </c:cat>
          <c:val>
            <c:numRef>
              <c:f>'Table 1'!$N$4:$N$209</c:f>
              <c:numCache>
                <c:formatCode>0.00</c:formatCode>
                <c:ptCount val="206"/>
                <c:pt idx="0">
                  <c:v>2378.0039999999999</c:v>
                </c:pt>
                <c:pt idx="1">
                  <c:v>2378.0039999999999</c:v>
                </c:pt>
                <c:pt idx="2">
                  <c:v>2378.0039999999999</c:v>
                </c:pt>
                <c:pt idx="3">
                  <c:v>2378.0039999999999</c:v>
                </c:pt>
                <c:pt idx="4">
                  <c:v>2378.0039999999999</c:v>
                </c:pt>
                <c:pt idx="5">
                  <c:v>2378.0039999999999</c:v>
                </c:pt>
                <c:pt idx="6">
                  <c:v>2378.0039999999999</c:v>
                </c:pt>
                <c:pt idx="7">
                  <c:v>2378.0039999999999</c:v>
                </c:pt>
                <c:pt idx="8">
                  <c:v>2378.0039999999999</c:v>
                </c:pt>
                <c:pt idx="9">
                  <c:v>2378.0039999999999</c:v>
                </c:pt>
                <c:pt idx="10">
                  <c:v>2378.0039999999999</c:v>
                </c:pt>
                <c:pt idx="11">
                  <c:v>2378.0039999999999</c:v>
                </c:pt>
                <c:pt idx="12">
                  <c:v>2378.0039999999999</c:v>
                </c:pt>
                <c:pt idx="13">
                  <c:v>2378.0039999999999</c:v>
                </c:pt>
                <c:pt idx="14">
                  <c:v>2378.0039999999999</c:v>
                </c:pt>
                <c:pt idx="15">
                  <c:v>2378.0039999999999</c:v>
                </c:pt>
                <c:pt idx="16">
                  <c:v>2378.0039999999999</c:v>
                </c:pt>
                <c:pt idx="17">
                  <c:v>2378.0039999999999</c:v>
                </c:pt>
                <c:pt idx="18">
                  <c:v>2378.0039999999999</c:v>
                </c:pt>
                <c:pt idx="19">
                  <c:v>2378.0039999999999</c:v>
                </c:pt>
                <c:pt idx="20">
                  <c:v>2378.0039999999999</c:v>
                </c:pt>
                <c:pt idx="21">
                  <c:v>2378.0039999999999</c:v>
                </c:pt>
                <c:pt idx="22">
                  <c:v>2378.0039999999999</c:v>
                </c:pt>
                <c:pt idx="23">
                  <c:v>2378.0039999999999</c:v>
                </c:pt>
                <c:pt idx="24">
                  <c:v>2378.0039999999999</c:v>
                </c:pt>
                <c:pt idx="25">
                  <c:v>2378.0039999999999</c:v>
                </c:pt>
                <c:pt idx="26">
                  <c:v>2378.0039999999999</c:v>
                </c:pt>
                <c:pt idx="27">
                  <c:v>2378.0039999999999</c:v>
                </c:pt>
                <c:pt idx="28">
                  <c:v>2378.0039999999999</c:v>
                </c:pt>
                <c:pt idx="29">
                  <c:v>2378.0039999999999</c:v>
                </c:pt>
                <c:pt idx="30">
                  <c:v>2378.0039999999999</c:v>
                </c:pt>
                <c:pt idx="31">
                  <c:v>2704.3490000000002</c:v>
                </c:pt>
                <c:pt idx="32">
                  <c:v>2704.3490000000002</c:v>
                </c:pt>
                <c:pt idx="33">
                  <c:v>2704.3490000000002</c:v>
                </c:pt>
                <c:pt idx="34">
                  <c:v>2704.3490000000002</c:v>
                </c:pt>
                <c:pt idx="35">
                  <c:v>2704.3490000000002</c:v>
                </c:pt>
                <c:pt idx="36">
                  <c:v>2704.3490000000002</c:v>
                </c:pt>
                <c:pt idx="37">
                  <c:v>2704.3490000000002</c:v>
                </c:pt>
                <c:pt idx="38">
                  <c:v>2704.3490000000002</c:v>
                </c:pt>
                <c:pt idx="39">
                  <c:v>2704.3490000000002</c:v>
                </c:pt>
                <c:pt idx="40">
                  <c:v>2704.3490000000002</c:v>
                </c:pt>
                <c:pt idx="41">
                  <c:v>2704.3490000000002</c:v>
                </c:pt>
                <c:pt idx="42">
                  <c:v>2704.3490000000002</c:v>
                </c:pt>
                <c:pt idx="43">
                  <c:v>2704.3490000000002</c:v>
                </c:pt>
                <c:pt idx="44">
                  <c:v>2704.3490000000002</c:v>
                </c:pt>
                <c:pt idx="45">
                  <c:v>2704.3490000000002</c:v>
                </c:pt>
                <c:pt idx="46">
                  <c:v>2704.3490000000002</c:v>
                </c:pt>
                <c:pt idx="47">
                  <c:v>2704.3490000000002</c:v>
                </c:pt>
                <c:pt idx="48">
                  <c:v>2704.3490000000002</c:v>
                </c:pt>
                <c:pt idx="49">
                  <c:v>2704.3490000000002</c:v>
                </c:pt>
                <c:pt idx="50">
                  <c:v>2704.3490000000002</c:v>
                </c:pt>
                <c:pt idx="51">
                  <c:v>2704.3490000000002</c:v>
                </c:pt>
                <c:pt idx="52">
                  <c:v>2704.3490000000002</c:v>
                </c:pt>
                <c:pt idx="53">
                  <c:v>2704.3490000000002</c:v>
                </c:pt>
                <c:pt idx="54">
                  <c:v>2704.3490000000002</c:v>
                </c:pt>
                <c:pt idx="55">
                  <c:v>2704.3490000000002</c:v>
                </c:pt>
                <c:pt idx="56">
                  <c:v>2704.3490000000002</c:v>
                </c:pt>
                <c:pt idx="57">
                  <c:v>2704.3490000000002</c:v>
                </c:pt>
                <c:pt idx="58">
                  <c:v>2704.3490000000002</c:v>
                </c:pt>
                <c:pt idx="59">
                  <c:v>2704.3490000000002</c:v>
                </c:pt>
                <c:pt idx="60">
                  <c:v>2704.3490000000002</c:v>
                </c:pt>
                <c:pt idx="61">
                  <c:v>3105.922</c:v>
                </c:pt>
                <c:pt idx="62">
                  <c:v>3105.922</c:v>
                </c:pt>
                <c:pt idx="63">
                  <c:v>3105.922</c:v>
                </c:pt>
                <c:pt idx="64">
                  <c:v>3105.922</c:v>
                </c:pt>
                <c:pt idx="65">
                  <c:v>3105.922</c:v>
                </c:pt>
                <c:pt idx="66">
                  <c:v>3105.922</c:v>
                </c:pt>
                <c:pt idx="67">
                  <c:v>3105.922</c:v>
                </c:pt>
                <c:pt idx="68">
                  <c:v>3105.922</c:v>
                </c:pt>
                <c:pt idx="69">
                  <c:v>3105.922</c:v>
                </c:pt>
                <c:pt idx="70">
                  <c:v>3105.922</c:v>
                </c:pt>
                <c:pt idx="71">
                  <c:v>3105.922</c:v>
                </c:pt>
                <c:pt idx="72">
                  <c:v>3105.922</c:v>
                </c:pt>
                <c:pt idx="73">
                  <c:v>3105.922</c:v>
                </c:pt>
                <c:pt idx="74">
                  <c:v>3105.922</c:v>
                </c:pt>
                <c:pt idx="75">
                  <c:v>3105.922</c:v>
                </c:pt>
                <c:pt idx="76">
                  <c:v>3105.922</c:v>
                </c:pt>
                <c:pt idx="77">
                  <c:v>3105.922</c:v>
                </c:pt>
                <c:pt idx="78">
                  <c:v>3105.922</c:v>
                </c:pt>
                <c:pt idx="79">
                  <c:v>3105.922</c:v>
                </c:pt>
                <c:pt idx="80">
                  <c:v>3105.922</c:v>
                </c:pt>
                <c:pt idx="81">
                  <c:v>3105.922</c:v>
                </c:pt>
                <c:pt idx="82">
                  <c:v>3105.922</c:v>
                </c:pt>
                <c:pt idx="83">
                  <c:v>3105.922</c:v>
                </c:pt>
                <c:pt idx="84">
                  <c:v>3105.922</c:v>
                </c:pt>
                <c:pt idx="85">
                  <c:v>3105.922</c:v>
                </c:pt>
                <c:pt idx="86">
                  <c:v>3105.922</c:v>
                </c:pt>
                <c:pt idx="87">
                  <c:v>3105.922</c:v>
                </c:pt>
                <c:pt idx="88">
                  <c:v>3105.922</c:v>
                </c:pt>
                <c:pt idx="89">
                  <c:v>3105.922</c:v>
                </c:pt>
                <c:pt idx="90">
                  <c:v>3105.922</c:v>
                </c:pt>
                <c:pt idx="91">
                  <c:v>3105.922</c:v>
                </c:pt>
                <c:pt idx="92">
                  <c:v>3237.1149999999998</c:v>
                </c:pt>
                <c:pt idx="93">
                  <c:v>3237.1149999999998</c:v>
                </c:pt>
                <c:pt idx="94">
                  <c:v>3237.1149999999998</c:v>
                </c:pt>
                <c:pt idx="95">
                  <c:v>3237.1149999999998</c:v>
                </c:pt>
                <c:pt idx="96">
                  <c:v>3237.1149999999998</c:v>
                </c:pt>
                <c:pt idx="97">
                  <c:v>3237.1149999999998</c:v>
                </c:pt>
                <c:pt idx="98">
                  <c:v>3237.1149999999998</c:v>
                </c:pt>
                <c:pt idx="99">
                  <c:v>3237.1149999999998</c:v>
                </c:pt>
                <c:pt idx="100">
                  <c:v>3237.1149999999998</c:v>
                </c:pt>
                <c:pt idx="101">
                  <c:v>3237.1149999999998</c:v>
                </c:pt>
                <c:pt idx="102">
                  <c:v>3237.1149999999998</c:v>
                </c:pt>
                <c:pt idx="103">
                  <c:v>3237.1149999999998</c:v>
                </c:pt>
                <c:pt idx="104">
                  <c:v>3237.1149999999998</c:v>
                </c:pt>
                <c:pt idx="105">
                  <c:v>3237.1149999999998</c:v>
                </c:pt>
                <c:pt idx="106">
                  <c:v>3237.1149999999998</c:v>
                </c:pt>
                <c:pt idx="107">
                  <c:v>3237.1149999999998</c:v>
                </c:pt>
                <c:pt idx="108">
                  <c:v>3237.1149999999998</c:v>
                </c:pt>
                <c:pt idx="109">
                  <c:v>3237.1149999999998</c:v>
                </c:pt>
                <c:pt idx="110">
                  <c:v>3237.1149999999998</c:v>
                </c:pt>
                <c:pt idx="111">
                  <c:v>3237.1149999999998</c:v>
                </c:pt>
                <c:pt idx="112">
                  <c:v>3237.1149999999998</c:v>
                </c:pt>
                <c:pt idx="113">
                  <c:v>3237.1149999999998</c:v>
                </c:pt>
                <c:pt idx="114">
                  <c:v>3237.1149999999998</c:v>
                </c:pt>
                <c:pt idx="115">
                  <c:v>3237.1149999999998</c:v>
                </c:pt>
                <c:pt idx="116">
                  <c:v>3237.1149999999998</c:v>
                </c:pt>
                <c:pt idx="117">
                  <c:v>3237.1149999999998</c:v>
                </c:pt>
                <c:pt idx="118">
                  <c:v>3237.1149999999998</c:v>
                </c:pt>
                <c:pt idx="119">
                  <c:v>3237.1149999999998</c:v>
                </c:pt>
                <c:pt idx="120">
                  <c:v>3237.1149999999998</c:v>
                </c:pt>
                <c:pt idx="121">
                  <c:v>3237.1149999999998</c:v>
                </c:pt>
                <c:pt idx="122">
                  <c:v>3237.1149999999998</c:v>
                </c:pt>
                <c:pt idx="123">
                  <c:v>2578.2819999999997</c:v>
                </c:pt>
                <c:pt idx="124">
                  <c:v>2578.2819999999997</c:v>
                </c:pt>
                <c:pt idx="125">
                  <c:v>2578.2819999999997</c:v>
                </c:pt>
                <c:pt idx="126">
                  <c:v>2578.2819999999997</c:v>
                </c:pt>
                <c:pt idx="127">
                  <c:v>2578.2819999999997</c:v>
                </c:pt>
                <c:pt idx="128">
                  <c:v>2578.2819999999997</c:v>
                </c:pt>
                <c:pt idx="129">
                  <c:v>2578.2819999999997</c:v>
                </c:pt>
                <c:pt idx="130">
                  <c:v>2578.2819999999997</c:v>
                </c:pt>
                <c:pt idx="131">
                  <c:v>2578.2819999999997</c:v>
                </c:pt>
                <c:pt idx="132">
                  <c:v>2578.2819999999997</c:v>
                </c:pt>
                <c:pt idx="133">
                  <c:v>2578.2819999999997</c:v>
                </c:pt>
                <c:pt idx="134">
                  <c:v>2578.2819999999997</c:v>
                </c:pt>
                <c:pt idx="135">
                  <c:v>2578.2819999999997</c:v>
                </c:pt>
                <c:pt idx="136">
                  <c:v>2578.2819999999997</c:v>
                </c:pt>
                <c:pt idx="137">
                  <c:v>2578.2819999999997</c:v>
                </c:pt>
                <c:pt idx="138">
                  <c:v>2578.2819999999997</c:v>
                </c:pt>
                <c:pt idx="139">
                  <c:v>2578.2819999999997</c:v>
                </c:pt>
                <c:pt idx="140">
                  <c:v>2578.2819999999997</c:v>
                </c:pt>
                <c:pt idx="141">
                  <c:v>2578.2819999999997</c:v>
                </c:pt>
                <c:pt idx="142">
                  <c:v>2578.2819999999997</c:v>
                </c:pt>
                <c:pt idx="143">
                  <c:v>2578.2819999999997</c:v>
                </c:pt>
                <c:pt idx="144">
                  <c:v>2578.2819999999997</c:v>
                </c:pt>
                <c:pt idx="145">
                  <c:v>2578.2819999999997</c:v>
                </c:pt>
                <c:pt idx="146">
                  <c:v>2578.2819999999997</c:v>
                </c:pt>
                <c:pt idx="147">
                  <c:v>2578.2819999999997</c:v>
                </c:pt>
                <c:pt idx="148">
                  <c:v>2578.2819999999997</c:v>
                </c:pt>
                <c:pt idx="149">
                  <c:v>2578.2819999999997</c:v>
                </c:pt>
                <c:pt idx="150">
                  <c:v>2578.2819999999997</c:v>
                </c:pt>
                <c:pt idx="151">
                  <c:v>2578.2819999999997</c:v>
                </c:pt>
                <c:pt idx="152">
                  <c:v>2578.2819999999997</c:v>
                </c:pt>
              </c:numCache>
            </c:numRef>
          </c:val>
          <c:smooth val="0"/>
          <c:extLst>
            <c:ext xmlns:c16="http://schemas.microsoft.com/office/drawing/2014/chart" uri="{C3380CC4-5D6E-409C-BE32-E72D297353CC}">
              <c16:uniqueId val="{00000001-22FD-4029-BDF7-4B4117C9C8B0}"/>
            </c:ext>
          </c:extLst>
        </c:ser>
        <c:dLbls>
          <c:showLegendKey val="0"/>
          <c:showVal val="0"/>
          <c:showCatName val="0"/>
          <c:showSerName val="0"/>
          <c:showPercent val="0"/>
          <c:showBubbleSize val="0"/>
        </c:dLbls>
        <c:marker val="1"/>
        <c:smooth val="0"/>
        <c:axId val="-478255776"/>
        <c:axId val="-478257952"/>
      </c:lineChart>
      <c:lineChart>
        <c:grouping val="standard"/>
        <c:varyColors val="0"/>
        <c:ser>
          <c:idx val="2"/>
          <c:order val="2"/>
          <c:tx>
            <c:strRef>
              <c:f>'Table 1'!$P$3</c:f>
              <c:strCache>
                <c:ptCount val="1"/>
                <c:pt idx="0">
                  <c:v>Webscraping data from tourist accommodation websites
</c:v>
                </c:pt>
              </c:strCache>
            </c:strRef>
          </c:tx>
          <c:spPr>
            <a:ln w="28575" cap="rnd">
              <a:solidFill>
                <a:srgbClr val="5B9BD5"/>
              </a:solidFill>
              <a:prstDash val="solid"/>
              <a:round/>
            </a:ln>
            <a:effectLst/>
          </c:spPr>
          <c:marker>
            <c:symbol val="none"/>
          </c:marker>
          <c:cat>
            <c:numRef>
              <c:f>'Table 1'!$L$4:$L$209</c:f>
              <c:numCache>
                <c:formatCode>d\-mm;@</c:formatCode>
                <c:ptCount val="206"/>
                <c:pt idx="0">
                  <c:v>43221</c:v>
                </c:pt>
                <c:pt idx="1">
                  <c:v>43222</c:v>
                </c:pt>
                <c:pt idx="2">
                  <c:v>43223</c:v>
                </c:pt>
                <c:pt idx="3">
                  <c:v>43224</c:v>
                </c:pt>
                <c:pt idx="4">
                  <c:v>43225</c:v>
                </c:pt>
                <c:pt idx="5">
                  <c:v>43226</c:v>
                </c:pt>
                <c:pt idx="6">
                  <c:v>43227</c:v>
                </c:pt>
                <c:pt idx="7">
                  <c:v>43228</c:v>
                </c:pt>
                <c:pt idx="8">
                  <c:v>43229</c:v>
                </c:pt>
                <c:pt idx="9">
                  <c:v>43230</c:v>
                </c:pt>
                <c:pt idx="10">
                  <c:v>43231</c:v>
                </c:pt>
                <c:pt idx="11">
                  <c:v>43232</c:v>
                </c:pt>
                <c:pt idx="12">
                  <c:v>43233</c:v>
                </c:pt>
                <c:pt idx="13">
                  <c:v>43234</c:v>
                </c:pt>
                <c:pt idx="14">
                  <c:v>43235</c:v>
                </c:pt>
                <c:pt idx="15">
                  <c:v>43236</c:v>
                </c:pt>
                <c:pt idx="16">
                  <c:v>43237</c:v>
                </c:pt>
                <c:pt idx="17">
                  <c:v>43238</c:v>
                </c:pt>
                <c:pt idx="18">
                  <c:v>43239</c:v>
                </c:pt>
                <c:pt idx="19">
                  <c:v>43240</c:v>
                </c:pt>
                <c:pt idx="20">
                  <c:v>43241</c:v>
                </c:pt>
                <c:pt idx="21">
                  <c:v>43242</c:v>
                </c:pt>
                <c:pt idx="22">
                  <c:v>43243</c:v>
                </c:pt>
                <c:pt idx="23">
                  <c:v>43244</c:v>
                </c:pt>
                <c:pt idx="24">
                  <c:v>43245</c:v>
                </c:pt>
                <c:pt idx="25">
                  <c:v>43246</c:v>
                </c:pt>
                <c:pt idx="26">
                  <c:v>43247</c:v>
                </c:pt>
                <c:pt idx="27">
                  <c:v>43248</c:v>
                </c:pt>
                <c:pt idx="28">
                  <c:v>43249</c:v>
                </c:pt>
                <c:pt idx="29">
                  <c:v>43250</c:v>
                </c:pt>
                <c:pt idx="30">
                  <c:v>43251</c:v>
                </c:pt>
                <c:pt idx="31">
                  <c:v>43252</c:v>
                </c:pt>
                <c:pt idx="32">
                  <c:v>43253</c:v>
                </c:pt>
                <c:pt idx="33">
                  <c:v>43254</c:v>
                </c:pt>
                <c:pt idx="34">
                  <c:v>43255</c:v>
                </c:pt>
                <c:pt idx="35">
                  <c:v>43256</c:v>
                </c:pt>
                <c:pt idx="36">
                  <c:v>43257</c:v>
                </c:pt>
                <c:pt idx="37">
                  <c:v>43258</c:v>
                </c:pt>
                <c:pt idx="38">
                  <c:v>43259</c:v>
                </c:pt>
                <c:pt idx="39">
                  <c:v>43260</c:v>
                </c:pt>
                <c:pt idx="40">
                  <c:v>43261</c:v>
                </c:pt>
                <c:pt idx="41">
                  <c:v>43262</c:v>
                </c:pt>
                <c:pt idx="42">
                  <c:v>43263</c:v>
                </c:pt>
                <c:pt idx="43">
                  <c:v>43264</c:v>
                </c:pt>
                <c:pt idx="44">
                  <c:v>43265</c:v>
                </c:pt>
                <c:pt idx="45">
                  <c:v>43266</c:v>
                </c:pt>
                <c:pt idx="46">
                  <c:v>43267</c:v>
                </c:pt>
                <c:pt idx="47">
                  <c:v>43268</c:v>
                </c:pt>
                <c:pt idx="48">
                  <c:v>43269</c:v>
                </c:pt>
                <c:pt idx="49">
                  <c:v>43270</c:v>
                </c:pt>
                <c:pt idx="50">
                  <c:v>43271</c:v>
                </c:pt>
                <c:pt idx="51">
                  <c:v>43272</c:v>
                </c:pt>
                <c:pt idx="52">
                  <c:v>43273</c:v>
                </c:pt>
                <c:pt idx="53">
                  <c:v>43274</c:v>
                </c:pt>
                <c:pt idx="54">
                  <c:v>43275</c:v>
                </c:pt>
                <c:pt idx="55">
                  <c:v>43276</c:v>
                </c:pt>
                <c:pt idx="56">
                  <c:v>43277</c:v>
                </c:pt>
                <c:pt idx="57">
                  <c:v>43278</c:v>
                </c:pt>
                <c:pt idx="58">
                  <c:v>43279</c:v>
                </c:pt>
                <c:pt idx="59">
                  <c:v>43280</c:v>
                </c:pt>
                <c:pt idx="60">
                  <c:v>43281</c:v>
                </c:pt>
                <c:pt idx="61">
                  <c:v>43282</c:v>
                </c:pt>
                <c:pt idx="62">
                  <c:v>43283</c:v>
                </c:pt>
                <c:pt idx="63">
                  <c:v>43284</c:v>
                </c:pt>
                <c:pt idx="64">
                  <c:v>43285</c:v>
                </c:pt>
                <c:pt idx="65">
                  <c:v>43286</c:v>
                </c:pt>
                <c:pt idx="66">
                  <c:v>43287</c:v>
                </c:pt>
                <c:pt idx="67">
                  <c:v>43288</c:v>
                </c:pt>
                <c:pt idx="68">
                  <c:v>43289</c:v>
                </c:pt>
                <c:pt idx="69">
                  <c:v>43290</c:v>
                </c:pt>
                <c:pt idx="70">
                  <c:v>43291</c:v>
                </c:pt>
                <c:pt idx="71">
                  <c:v>43292</c:v>
                </c:pt>
                <c:pt idx="72">
                  <c:v>43293</c:v>
                </c:pt>
                <c:pt idx="73">
                  <c:v>43294</c:v>
                </c:pt>
                <c:pt idx="74">
                  <c:v>43295</c:v>
                </c:pt>
                <c:pt idx="75">
                  <c:v>43296</c:v>
                </c:pt>
                <c:pt idx="76">
                  <c:v>43297</c:v>
                </c:pt>
                <c:pt idx="77">
                  <c:v>43298</c:v>
                </c:pt>
                <c:pt idx="78">
                  <c:v>43299</c:v>
                </c:pt>
                <c:pt idx="79">
                  <c:v>43300</c:v>
                </c:pt>
                <c:pt idx="80">
                  <c:v>43301</c:v>
                </c:pt>
                <c:pt idx="81">
                  <c:v>43302</c:v>
                </c:pt>
                <c:pt idx="82">
                  <c:v>43303</c:v>
                </c:pt>
                <c:pt idx="83">
                  <c:v>43304</c:v>
                </c:pt>
                <c:pt idx="84">
                  <c:v>43305</c:v>
                </c:pt>
                <c:pt idx="85">
                  <c:v>43306</c:v>
                </c:pt>
                <c:pt idx="86">
                  <c:v>43307</c:v>
                </c:pt>
                <c:pt idx="87">
                  <c:v>43308</c:v>
                </c:pt>
                <c:pt idx="88">
                  <c:v>43309</c:v>
                </c:pt>
                <c:pt idx="89">
                  <c:v>43310</c:v>
                </c:pt>
                <c:pt idx="90">
                  <c:v>43311</c:v>
                </c:pt>
                <c:pt idx="91">
                  <c:v>43312</c:v>
                </c:pt>
                <c:pt idx="92">
                  <c:v>43313</c:v>
                </c:pt>
                <c:pt idx="93">
                  <c:v>43314</c:v>
                </c:pt>
                <c:pt idx="94">
                  <c:v>43315</c:v>
                </c:pt>
                <c:pt idx="95">
                  <c:v>43316</c:v>
                </c:pt>
                <c:pt idx="96">
                  <c:v>43317</c:v>
                </c:pt>
                <c:pt idx="97">
                  <c:v>43318</c:v>
                </c:pt>
                <c:pt idx="98">
                  <c:v>43319</c:v>
                </c:pt>
                <c:pt idx="99">
                  <c:v>43320</c:v>
                </c:pt>
                <c:pt idx="100">
                  <c:v>43321</c:v>
                </c:pt>
                <c:pt idx="101">
                  <c:v>43322</c:v>
                </c:pt>
                <c:pt idx="102">
                  <c:v>43323</c:v>
                </c:pt>
                <c:pt idx="103">
                  <c:v>43324</c:v>
                </c:pt>
                <c:pt idx="104">
                  <c:v>43325</c:v>
                </c:pt>
                <c:pt idx="105">
                  <c:v>43326</c:v>
                </c:pt>
                <c:pt idx="106">
                  <c:v>43327</c:v>
                </c:pt>
                <c:pt idx="107">
                  <c:v>43328</c:v>
                </c:pt>
                <c:pt idx="108">
                  <c:v>43329</c:v>
                </c:pt>
                <c:pt idx="109">
                  <c:v>43330</c:v>
                </c:pt>
                <c:pt idx="110">
                  <c:v>43331</c:v>
                </c:pt>
                <c:pt idx="111">
                  <c:v>43332</c:v>
                </c:pt>
                <c:pt idx="112">
                  <c:v>43333</c:v>
                </c:pt>
                <c:pt idx="113">
                  <c:v>43334</c:v>
                </c:pt>
                <c:pt idx="114">
                  <c:v>43335</c:v>
                </c:pt>
                <c:pt idx="115">
                  <c:v>43336</c:v>
                </c:pt>
                <c:pt idx="116">
                  <c:v>43337</c:v>
                </c:pt>
                <c:pt idx="117">
                  <c:v>43338</c:v>
                </c:pt>
                <c:pt idx="118">
                  <c:v>43339</c:v>
                </c:pt>
                <c:pt idx="119">
                  <c:v>43340</c:v>
                </c:pt>
                <c:pt idx="120">
                  <c:v>43341</c:v>
                </c:pt>
                <c:pt idx="121">
                  <c:v>43342</c:v>
                </c:pt>
                <c:pt idx="122">
                  <c:v>43343</c:v>
                </c:pt>
                <c:pt idx="123">
                  <c:v>43344</c:v>
                </c:pt>
                <c:pt idx="124">
                  <c:v>43345</c:v>
                </c:pt>
                <c:pt idx="125">
                  <c:v>43346</c:v>
                </c:pt>
                <c:pt idx="126">
                  <c:v>43347</c:v>
                </c:pt>
                <c:pt idx="127">
                  <c:v>43348</c:v>
                </c:pt>
                <c:pt idx="128">
                  <c:v>43349</c:v>
                </c:pt>
                <c:pt idx="129">
                  <c:v>43350</c:v>
                </c:pt>
                <c:pt idx="130">
                  <c:v>43351</c:v>
                </c:pt>
                <c:pt idx="131">
                  <c:v>43352</c:v>
                </c:pt>
                <c:pt idx="132">
                  <c:v>43353</c:v>
                </c:pt>
                <c:pt idx="133">
                  <c:v>43354</c:v>
                </c:pt>
                <c:pt idx="134">
                  <c:v>43355</c:v>
                </c:pt>
                <c:pt idx="135">
                  <c:v>43356</c:v>
                </c:pt>
                <c:pt idx="136">
                  <c:v>43357</c:v>
                </c:pt>
                <c:pt idx="137">
                  <c:v>43358</c:v>
                </c:pt>
                <c:pt idx="138">
                  <c:v>43359</c:v>
                </c:pt>
                <c:pt idx="139">
                  <c:v>43360</c:v>
                </c:pt>
                <c:pt idx="140">
                  <c:v>43361</c:v>
                </c:pt>
                <c:pt idx="141">
                  <c:v>43362</c:v>
                </c:pt>
                <c:pt idx="142">
                  <c:v>43363</c:v>
                </c:pt>
                <c:pt idx="143">
                  <c:v>43364</c:v>
                </c:pt>
                <c:pt idx="144">
                  <c:v>43365</c:v>
                </c:pt>
                <c:pt idx="145">
                  <c:v>43366</c:v>
                </c:pt>
                <c:pt idx="146">
                  <c:v>43367</c:v>
                </c:pt>
                <c:pt idx="147">
                  <c:v>43368</c:v>
                </c:pt>
                <c:pt idx="148">
                  <c:v>43369</c:v>
                </c:pt>
                <c:pt idx="149">
                  <c:v>43370</c:v>
                </c:pt>
                <c:pt idx="150">
                  <c:v>43371</c:v>
                </c:pt>
                <c:pt idx="151">
                  <c:v>43372</c:v>
                </c:pt>
                <c:pt idx="152">
                  <c:v>43373</c:v>
                </c:pt>
                <c:pt idx="153">
                  <c:v>43374</c:v>
                </c:pt>
                <c:pt idx="154">
                  <c:v>43375</c:v>
                </c:pt>
                <c:pt idx="155">
                  <c:v>43376</c:v>
                </c:pt>
                <c:pt idx="156">
                  <c:v>43377</c:v>
                </c:pt>
                <c:pt idx="157">
                  <c:v>43378</c:v>
                </c:pt>
                <c:pt idx="158">
                  <c:v>43379</c:v>
                </c:pt>
                <c:pt idx="159">
                  <c:v>43380</c:v>
                </c:pt>
                <c:pt idx="160">
                  <c:v>43381</c:v>
                </c:pt>
                <c:pt idx="161">
                  <c:v>43382</c:v>
                </c:pt>
                <c:pt idx="162">
                  <c:v>43383</c:v>
                </c:pt>
                <c:pt idx="163">
                  <c:v>43384</c:v>
                </c:pt>
                <c:pt idx="164">
                  <c:v>43385</c:v>
                </c:pt>
                <c:pt idx="165">
                  <c:v>43386</c:v>
                </c:pt>
                <c:pt idx="166">
                  <c:v>43387</c:v>
                </c:pt>
                <c:pt idx="167">
                  <c:v>43388</c:v>
                </c:pt>
                <c:pt idx="168">
                  <c:v>43389</c:v>
                </c:pt>
                <c:pt idx="169">
                  <c:v>43390</c:v>
                </c:pt>
                <c:pt idx="170">
                  <c:v>43391</c:v>
                </c:pt>
                <c:pt idx="171">
                  <c:v>43392</c:v>
                </c:pt>
                <c:pt idx="172">
                  <c:v>43393</c:v>
                </c:pt>
                <c:pt idx="173">
                  <c:v>43394</c:v>
                </c:pt>
                <c:pt idx="174">
                  <c:v>43395</c:v>
                </c:pt>
                <c:pt idx="175">
                  <c:v>43396</c:v>
                </c:pt>
                <c:pt idx="176">
                  <c:v>43397</c:v>
                </c:pt>
                <c:pt idx="177">
                  <c:v>43398</c:v>
                </c:pt>
                <c:pt idx="178">
                  <c:v>43399</c:v>
                </c:pt>
                <c:pt idx="179">
                  <c:v>43400</c:v>
                </c:pt>
                <c:pt idx="180">
                  <c:v>43401</c:v>
                </c:pt>
                <c:pt idx="181">
                  <c:v>43402</c:v>
                </c:pt>
                <c:pt idx="182">
                  <c:v>43403</c:v>
                </c:pt>
                <c:pt idx="183">
                  <c:v>43404</c:v>
                </c:pt>
                <c:pt idx="184">
                  <c:v>43405</c:v>
                </c:pt>
                <c:pt idx="185">
                  <c:v>43406</c:v>
                </c:pt>
                <c:pt idx="186">
                  <c:v>43407</c:v>
                </c:pt>
                <c:pt idx="187">
                  <c:v>43408</c:v>
                </c:pt>
                <c:pt idx="188">
                  <c:v>43409</c:v>
                </c:pt>
                <c:pt idx="189">
                  <c:v>43410</c:v>
                </c:pt>
                <c:pt idx="190">
                  <c:v>43411</c:v>
                </c:pt>
                <c:pt idx="191">
                  <c:v>43412</c:v>
                </c:pt>
                <c:pt idx="192">
                  <c:v>43413</c:v>
                </c:pt>
                <c:pt idx="193">
                  <c:v>43414</c:v>
                </c:pt>
                <c:pt idx="194">
                  <c:v>43415</c:v>
                </c:pt>
                <c:pt idx="195">
                  <c:v>43416</c:v>
                </c:pt>
                <c:pt idx="196">
                  <c:v>43417</c:v>
                </c:pt>
                <c:pt idx="197">
                  <c:v>43418</c:v>
                </c:pt>
                <c:pt idx="198">
                  <c:v>43419</c:v>
                </c:pt>
                <c:pt idx="199">
                  <c:v>43420</c:v>
                </c:pt>
                <c:pt idx="200">
                  <c:v>43421</c:v>
                </c:pt>
                <c:pt idx="201">
                  <c:v>43422</c:v>
                </c:pt>
                <c:pt idx="202">
                  <c:v>43423</c:v>
                </c:pt>
                <c:pt idx="203">
                  <c:v>43424</c:v>
                </c:pt>
                <c:pt idx="204">
                  <c:v>43425</c:v>
                </c:pt>
                <c:pt idx="205">
                  <c:v>43426</c:v>
                </c:pt>
              </c:numCache>
            </c:numRef>
          </c:cat>
          <c:val>
            <c:numRef>
              <c:f>'Table 1'!$P$4:$P$209</c:f>
              <c:numCache>
                <c:formatCode>###0.000;###0.000</c:formatCode>
                <c:ptCount val="206"/>
                <c:pt idx="0">
                  <c:v>26.443999999999967</c:v>
                </c:pt>
                <c:pt idx="1">
                  <c:v>27.987999999999989</c:v>
                </c:pt>
                <c:pt idx="2">
                  <c:v>29.913</c:v>
                </c:pt>
                <c:pt idx="3">
                  <c:v>27.033000000000001</c:v>
                </c:pt>
                <c:pt idx="4">
                  <c:v>29.050999999999988</c:v>
                </c:pt>
                <c:pt idx="5">
                  <c:v>27.401</c:v>
                </c:pt>
                <c:pt idx="6">
                  <c:v>27.985999999999958</c:v>
                </c:pt>
                <c:pt idx="7">
                  <c:v>25.651000000000032</c:v>
                </c:pt>
                <c:pt idx="8">
                  <c:v>27.741</c:v>
                </c:pt>
                <c:pt idx="9">
                  <c:v>29.478000000000002</c:v>
                </c:pt>
                <c:pt idx="10">
                  <c:v>30.32</c:v>
                </c:pt>
                <c:pt idx="11">
                  <c:v>30.53</c:v>
                </c:pt>
                <c:pt idx="12">
                  <c:v>28.715</c:v>
                </c:pt>
                <c:pt idx="13">
                  <c:v>29.335000000000001</c:v>
                </c:pt>
                <c:pt idx="14">
                  <c:v>28.259</c:v>
                </c:pt>
                <c:pt idx="15">
                  <c:v>28.759</c:v>
                </c:pt>
                <c:pt idx="16">
                  <c:v>31.35</c:v>
                </c:pt>
                <c:pt idx="17">
                  <c:v>31.439</c:v>
                </c:pt>
                <c:pt idx="18">
                  <c:v>32.594000000000001</c:v>
                </c:pt>
                <c:pt idx="19">
                  <c:v>30.21</c:v>
                </c:pt>
                <c:pt idx="20">
                  <c:v>29.645</c:v>
                </c:pt>
                <c:pt idx="21">
                  <c:v>29.138000000000005</c:v>
                </c:pt>
                <c:pt idx="22">
                  <c:v>31.027999999999999</c:v>
                </c:pt>
                <c:pt idx="23">
                  <c:v>32.427</c:v>
                </c:pt>
                <c:pt idx="24">
                  <c:v>33.247</c:v>
                </c:pt>
                <c:pt idx="25">
                  <c:v>32.276000000000003</c:v>
                </c:pt>
                <c:pt idx="26">
                  <c:v>31.373999999999999</c:v>
                </c:pt>
                <c:pt idx="27">
                  <c:v>29.765999999999959</c:v>
                </c:pt>
                <c:pt idx="28">
                  <c:v>27.885000000000002</c:v>
                </c:pt>
                <c:pt idx="29">
                  <c:v>28.835000000000001</c:v>
                </c:pt>
                <c:pt idx="30">
                  <c:v>30.27</c:v>
                </c:pt>
                <c:pt idx="31">
                  <c:v>33.247</c:v>
                </c:pt>
                <c:pt idx="32">
                  <c:v>33.661000000000001</c:v>
                </c:pt>
                <c:pt idx="33">
                  <c:v>31.099</c:v>
                </c:pt>
                <c:pt idx="34">
                  <c:v>30.725999999999967</c:v>
                </c:pt>
                <c:pt idx="35">
                  <c:v>29.738</c:v>
                </c:pt>
                <c:pt idx="36">
                  <c:v>30.152000000000001</c:v>
                </c:pt>
                <c:pt idx="37">
                  <c:v>33.559000000000005</c:v>
                </c:pt>
                <c:pt idx="38">
                  <c:v>33.778000000000013</c:v>
                </c:pt>
                <c:pt idx="39">
                  <c:v>34.632000000000012</c:v>
                </c:pt>
                <c:pt idx="40">
                  <c:v>34.354999999999997</c:v>
                </c:pt>
                <c:pt idx="41">
                  <c:v>34.794000000000011</c:v>
                </c:pt>
                <c:pt idx="42">
                  <c:v>31.858000000000001</c:v>
                </c:pt>
                <c:pt idx="43">
                  <c:v>33.064</c:v>
                </c:pt>
                <c:pt idx="44">
                  <c:v>33.906000000000006</c:v>
                </c:pt>
                <c:pt idx="45">
                  <c:v>34.936</c:v>
                </c:pt>
                <c:pt idx="46">
                  <c:v>35.653000000000006</c:v>
                </c:pt>
                <c:pt idx="47">
                  <c:v>35.57</c:v>
                </c:pt>
                <c:pt idx="48">
                  <c:v>34.506</c:v>
                </c:pt>
                <c:pt idx="49">
                  <c:v>33.599000000000011</c:v>
                </c:pt>
                <c:pt idx="50">
                  <c:v>33.294000000000011</c:v>
                </c:pt>
                <c:pt idx="51">
                  <c:v>34.384999999999998</c:v>
                </c:pt>
                <c:pt idx="52">
                  <c:v>33.983000000000004</c:v>
                </c:pt>
                <c:pt idx="53">
                  <c:v>33.544000000000004</c:v>
                </c:pt>
                <c:pt idx="54">
                  <c:v>33.656000000000006</c:v>
                </c:pt>
                <c:pt idx="55">
                  <c:v>34.279000000000003</c:v>
                </c:pt>
                <c:pt idx="56">
                  <c:v>33.507000000000005</c:v>
                </c:pt>
                <c:pt idx="57">
                  <c:v>32.803999999999995</c:v>
                </c:pt>
                <c:pt idx="58">
                  <c:v>34.416999999999994</c:v>
                </c:pt>
                <c:pt idx="59">
                  <c:v>35.1</c:v>
                </c:pt>
                <c:pt idx="60">
                  <c:v>35.858999999999995</c:v>
                </c:pt>
                <c:pt idx="61">
                  <c:v>35.873999999999995</c:v>
                </c:pt>
                <c:pt idx="62">
                  <c:v>34.410999999999994</c:v>
                </c:pt>
                <c:pt idx="63">
                  <c:v>33.048000000000002</c:v>
                </c:pt>
                <c:pt idx="64">
                  <c:v>33.852999999999994</c:v>
                </c:pt>
                <c:pt idx="65">
                  <c:v>33.728000000000073</c:v>
                </c:pt>
                <c:pt idx="66">
                  <c:v>32.559000000000005</c:v>
                </c:pt>
                <c:pt idx="67">
                  <c:v>34.125000000000064</c:v>
                </c:pt>
                <c:pt idx="68">
                  <c:v>34.422000000000011</c:v>
                </c:pt>
                <c:pt idx="69">
                  <c:v>33.813999999999993</c:v>
                </c:pt>
                <c:pt idx="70">
                  <c:v>33.454999999999998</c:v>
                </c:pt>
                <c:pt idx="71">
                  <c:v>33.784000000000006</c:v>
                </c:pt>
                <c:pt idx="72">
                  <c:v>33.806999999999995</c:v>
                </c:pt>
                <c:pt idx="73">
                  <c:v>34.564</c:v>
                </c:pt>
                <c:pt idx="74">
                  <c:v>34.072000000000003</c:v>
                </c:pt>
                <c:pt idx="75">
                  <c:v>34.594000000000001</c:v>
                </c:pt>
                <c:pt idx="76">
                  <c:v>33.549000000000007</c:v>
                </c:pt>
                <c:pt idx="77">
                  <c:v>32.886999999999993</c:v>
                </c:pt>
                <c:pt idx="78">
                  <c:v>34.04</c:v>
                </c:pt>
                <c:pt idx="79">
                  <c:v>34.563000000000002</c:v>
                </c:pt>
                <c:pt idx="80">
                  <c:v>34.951999999999998</c:v>
                </c:pt>
                <c:pt idx="81">
                  <c:v>36.638000000000012</c:v>
                </c:pt>
                <c:pt idx="82">
                  <c:v>35.132000000000012</c:v>
                </c:pt>
                <c:pt idx="83">
                  <c:v>35.133000000000003</c:v>
                </c:pt>
                <c:pt idx="84">
                  <c:v>32.862000000000002</c:v>
                </c:pt>
                <c:pt idx="85">
                  <c:v>34.28</c:v>
                </c:pt>
                <c:pt idx="86">
                  <c:v>34.182000000000002</c:v>
                </c:pt>
                <c:pt idx="87">
                  <c:v>31.947999999999986</c:v>
                </c:pt>
                <c:pt idx="88">
                  <c:v>34.463000000000001</c:v>
                </c:pt>
                <c:pt idx="89">
                  <c:v>34.614000000000004</c:v>
                </c:pt>
                <c:pt idx="90">
                  <c:v>34.598000000000013</c:v>
                </c:pt>
                <c:pt idx="91">
                  <c:v>33.286000000000001</c:v>
                </c:pt>
                <c:pt idx="92">
                  <c:v>35.133000000000003</c:v>
                </c:pt>
                <c:pt idx="93">
                  <c:v>35.016000000000005</c:v>
                </c:pt>
                <c:pt idx="94">
                  <c:v>36.366</c:v>
                </c:pt>
                <c:pt idx="95">
                  <c:v>36.276000000000003</c:v>
                </c:pt>
                <c:pt idx="96">
                  <c:v>35.645000000000003</c:v>
                </c:pt>
                <c:pt idx="97">
                  <c:v>33.694000000000003</c:v>
                </c:pt>
                <c:pt idx="98">
                  <c:v>33.838000000000001</c:v>
                </c:pt>
                <c:pt idx="99">
                  <c:v>32.329000000000001</c:v>
                </c:pt>
                <c:pt idx="100">
                  <c:v>33.771000000000001</c:v>
                </c:pt>
                <c:pt idx="101">
                  <c:v>35.515000000000001</c:v>
                </c:pt>
                <c:pt idx="102">
                  <c:v>34.024000000000001</c:v>
                </c:pt>
                <c:pt idx="103">
                  <c:v>33.707000000000001</c:v>
                </c:pt>
                <c:pt idx="104">
                  <c:v>34.495000000000012</c:v>
                </c:pt>
                <c:pt idx="105">
                  <c:v>31.379000000000001</c:v>
                </c:pt>
                <c:pt idx="106">
                  <c:v>31.681000000000001</c:v>
                </c:pt>
                <c:pt idx="107">
                  <c:v>33.336000000000006</c:v>
                </c:pt>
                <c:pt idx="108">
                  <c:v>32.427</c:v>
                </c:pt>
                <c:pt idx="109">
                  <c:v>34.585000000000001</c:v>
                </c:pt>
                <c:pt idx="110">
                  <c:v>32.843999999999994</c:v>
                </c:pt>
                <c:pt idx="111">
                  <c:v>31.067999999999987</c:v>
                </c:pt>
                <c:pt idx="112">
                  <c:v>25.736999999999988</c:v>
                </c:pt>
                <c:pt idx="113">
                  <c:v>27.024999999999999</c:v>
                </c:pt>
                <c:pt idx="114">
                  <c:v>26.954999999999988</c:v>
                </c:pt>
                <c:pt idx="115">
                  <c:v>28.231000000000005</c:v>
                </c:pt>
                <c:pt idx="116">
                  <c:v>27.315000000000001</c:v>
                </c:pt>
                <c:pt idx="117">
                  <c:v>28.25</c:v>
                </c:pt>
                <c:pt idx="118">
                  <c:v>27.099</c:v>
                </c:pt>
                <c:pt idx="119">
                  <c:v>26.110000000000031</c:v>
                </c:pt>
                <c:pt idx="120">
                  <c:v>25.501999999999999</c:v>
                </c:pt>
                <c:pt idx="121">
                  <c:v>28.591000000000001</c:v>
                </c:pt>
                <c:pt idx="122">
                  <c:v>29.781999999999989</c:v>
                </c:pt>
                <c:pt idx="123">
                  <c:v>33.256</c:v>
                </c:pt>
                <c:pt idx="124">
                  <c:v>27.004999999999999</c:v>
                </c:pt>
                <c:pt idx="125">
                  <c:v>28.946999999999989</c:v>
                </c:pt>
                <c:pt idx="126">
                  <c:v>23.608000000000001</c:v>
                </c:pt>
                <c:pt idx="127">
                  <c:v>25.324000000000005</c:v>
                </c:pt>
                <c:pt idx="128">
                  <c:v>27.86</c:v>
                </c:pt>
                <c:pt idx="129">
                  <c:v>27.123999999999999</c:v>
                </c:pt>
                <c:pt idx="130">
                  <c:v>29.923999999999989</c:v>
                </c:pt>
                <c:pt idx="131">
                  <c:v>27.074000000000005</c:v>
                </c:pt>
                <c:pt idx="132">
                  <c:v>27.256</c:v>
                </c:pt>
                <c:pt idx="133">
                  <c:v>22.152999999999999</c:v>
                </c:pt>
                <c:pt idx="134">
                  <c:v>23.8</c:v>
                </c:pt>
                <c:pt idx="135">
                  <c:v>27.954999999999988</c:v>
                </c:pt>
                <c:pt idx="136">
                  <c:v>27.411999999999999</c:v>
                </c:pt>
                <c:pt idx="137">
                  <c:v>30.06</c:v>
                </c:pt>
                <c:pt idx="138">
                  <c:v>28.369</c:v>
                </c:pt>
                <c:pt idx="139">
                  <c:v>28.318999999999999</c:v>
                </c:pt>
                <c:pt idx="140">
                  <c:v>24.135999999999999</c:v>
                </c:pt>
                <c:pt idx="141">
                  <c:v>26.518000000000001</c:v>
                </c:pt>
                <c:pt idx="142">
                  <c:v>29.742999999999963</c:v>
                </c:pt>
                <c:pt idx="143">
                  <c:v>28.777000000000001</c:v>
                </c:pt>
                <c:pt idx="144">
                  <c:v>31.184000000000001</c:v>
                </c:pt>
                <c:pt idx="145">
                  <c:v>28.638000000000005</c:v>
                </c:pt>
                <c:pt idx="146">
                  <c:v>28.295999999999989</c:v>
                </c:pt>
                <c:pt idx="147">
                  <c:v>25.971999999999987</c:v>
                </c:pt>
                <c:pt idx="148">
                  <c:v>26.994</c:v>
                </c:pt>
                <c:pt idx="149">
                  <c:v>29.287999999999986</c:v>
                </c:pt>
                <c:pt idx="150">
                  <c:v>28.346</c:v>
                </c:pt>
                <c:pt idx="151">
                  <c:v>29.614999999999998</c:v>
                </c:pt>
                <c:pt idx="152">
                  <c:v>26.747999999999987</c:v>
                </c:pt>
                <c:pt idx="153">
                  <c:v>28.927</c:v>
                </c:pt>
                <c:pt idx="154">
                  <c:v>26.338999999999999</c:v>
                </c:pt>
                <c:pt idx="155">
                  <c:v>28.018000000000001</c:v>
                </c:pt>
                <c:pt idx="156">
                  <c:v>29.411999999999999</c:v>
                </c:pt>
                <c:pt idx="157">
                  <c:v>29.317000000000036</c:v>
                </c:pt>
                <c:pt idx="158">
                  <c:v>31.922999999999959</c:v>
                </c:pt>
                <c:pt idx="159">
                  <c:v>28.861999999999988</c:v>
                </c:pt>
                <c:pt idx="160">
                  <c:v>28.8</c:v>
                </c:pt>
                <c:pt idx="161">
                  <c:v>26.343</c:v>
                </c:pt>
                <c:pt idx="162">
                  <c:v>28.097999999999999</c:v>
                </c:pt>
                <c:pt idx="163">
                  <c:v>30.128</c:v>
                </c:pt>
                <c:pt idx="164">
                  <c:v>29.547999999999988</c:v>
                </c:pt>
                <c:pt idx="165">
                  <c:v>32.494</c:v>
                </c:pt>
                <c:pt idx="166">
                  <c:v>29.946999999999989</c:v>
                </c:pt>
                <c:pt idx="167">
                  <c:v>31.17</c:v>
                </c:pt>
                <c:pt idx="168">
                  <c:v>26.059000000000001</c:v>
                </c:pt>
                <c:pt idx="169">
                  <c:v>26.658000000000001</c:v>
                </c:pt>
                <c:pt idx="170">
                  <c:v>29.547000000000001</c:v>
                </c:pt>
                <c:pt idx="171">
                  <c:v>29.065999999999963</c:v>
                </c:pt>
                <c:pt idx="172">
                  <c:v>31.736000000000001</c:v>
                </c:pt>
                <c:pt idx="173">
                  <c:v>27.763000000000002</c:v>
                </c:pt>
                <c:pt idx="174">
                  <c:v>27.23</c:v>
                </c:pt>
                <c:pt idx="175">
                  <c:v>24.992999999999963</c:v>
                </c:pt>
                <c:pt idx="176">
                  <c:v>27.236999999999988</c:v>
                </c:pt>
                <c:pt idx="177">
                  <c:v>27.734000000000005</c:v>
                </c:pt>
                <c:pt idx="178">
                  <c:v>27.151000000000032</c:v>
                </c:pt>
                <c:pt idx="179">
                  <c:v>28.451000000000001</c:v>
                </c:pt>
                <c:pt idx="180">
                  <c:v>25.643999999999988</c:v>
                </c:pt>
                <c:pt idx="181">
                  <c:v>24.826000000000001</c:v>
                </c:pt>
                <c:pt idx="182">
                  <c:v>22.030999999999999</c:v>
                </c:pt>
                <c:pt idx="183">
                  <c:v>24.43</c:v>
                </c:pt>
                <c:pt idx="184">
                  <c:v>28.332000000000001</c:v>
                </c:pt>
                <c:pt idx="185">
                  <c:v>28.904999999999987</c:v>
                </c:pt>
                <c:pt idx="186">
                  <c:v>30.523</c:v>
                </c:pt>
                <c:pt idx="187">
                  <c:v>28.149000000000001</c:v>
                </c:pt>
                <c:pt idx="188">
                  <c:v>27.027000000000001</c:v>
                </c:pt>
                <c:pt idx="189">
                  <c:v>25.276</c:v>
                </c:pt>
                <c:pt idx="190">
                  <c:v>26.291</c:v>
                </c:pt>
                <c:pt idx="191">
                  <c:v>29.373000000000001</c:v>
                </c:pt>
                <c:pt idx="192">
                  <c:v>29.158999999999999</c:v>
                </c:pt>
                <c:pt idx="193">
                  <c:v>31.084</c:v>
                </c:pt>
                <c:pt idx="194">
                  <c:v>28.899000000000001</c:v>
                </c:pt>
                <c:pt idx="195">
                  <c:v>27.384</c:v>
                </c:pt>
                <c:pt idx="196">
                  <c:v>25.167000000000005</c:v>
                </c:pt>
                <c:pt idx="197">
                  <c:v>26.896999999999988</c:v>
                </c:pt>
                <c:pt idx="198">
                  <c:v>30.852</c:v>
                </c:pt>
                <c:pt idx="199">
                  <c:v>31.442999999999962</c:v>
                </c:pt>
                <c:pt idx="200">
                  <c:v>34.103000000000002</c:v>
                </c:pt>
                <c:pt idx="201">
                  <c:v>32.162000000000013</c:v>
                </c:pt>
                <c:pt idx="202">
                  <c:v>30.267999999999986</c:v>
                </c:pt>
                <c:pt idx="203">
                  <c:v>28.277999999999999</c:v>
                </c:pt>
                <c:pt idx="204">
                  <c:v>29.058</c:v>
                </c:pt>
                <c:pt idx="205">
                  <c:v>28.481000000000002</c:v>
                </c:pt>
              </c:numCache>
            </c:numRef>
          </c:val>
          <c:smooth val="0"/>
          <c:extLst>
            <c:ext xmlns:c16="http://schemas.microsoft.com/office/drawing/2014/chart" uri="{C3380CC4-5D6E-409C-BE32-E72D297353CC}">
              <c16:uniqueId val="{00000002-22FD-4029-BDF7-4B4117C9C8B0}"/>
            </c:ext>
          </c:extLst>
        </c:ser>
        <c:dLbls>
          <c:showLegendKey val="0"/>
          <c:showVal val="0"/>
          <c:showCatName val="0"/>
          <c:showSerName val="0"/>
          <c:showPercent val="0"/>
          <c:showBubbleSize val="0"/>
        </c:dLbls>
        <c:marker val="1"/>
        <c:smooth val="0"/>
        <c:axId val="-478261760"/>
        <c:axId val="-478254144"/>
      </c:lineChart>
      <c:dateAx>
        <c:axId val="-478255776"/>
        <c:scaling>
          <c:orientation val="minMax"/>
        </c:scaling>
        <c:delete val="0"/>
        <c:axPos val="b"/>
        <c:numFmt formatCode="d\-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pl-PL"/>
          </a:p>
        </c:txPr>
        <c:crossAx val="-478257952"/>
        <c:crosses val="autoZero"/>
        <c:auto val="1"/>
        <c:lblOffset val="100"/>
        <c:baseTimeUnit val="days"/>
      </c:dateAx>
      <c:valAx>
        <c:axId val="-4782579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pl-PL"/>
          </a:p>
        </c:txPr>
        <c:crossAx val="-478255776"/>
        <c:crosses val="autoZero"/>
        <c:crossBetween val="between"/>
      </c:valAx>
      <c:valAx>
        <c:axId val="-478254144"/>
        <c:scaling>
          <c:orientation val="minMax"/>
        </c:scaling>
        <c:delete val="0"/>
        <c:axPos val="r"/>
        <c:numFmt formatCode="#,##0_ ;\-#,##0\ "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pl-PL"/>
          </a:p>
        </c:txPr>
        <c:crossAx val="-478261760"/>
        <c:crosses val="max"/>
        <c:crossBetween val="between"/>
      </c:valAx>
      <c:dateAx>
        <c:axId val="-478261760"/>
        <c:scaling>
          <c:orientation val="minMax"/>
        </c:scaling>
        <c:delete val="1"/>
        <c:axPos val="b"/>
        <c:numFmt formatCode="d\-mm;@" sourceLinked="1"/>
        <c:majorTickMark val="out"/>
        <c:minorTickMark val="none"/>
        <c:tickLblPos val="nextTo"/>
        <c:crossAx val="-478254144"/>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pl-PL"/>
        </a:p>
      </c:txPr>
    </c:legend>
    <c:plotVisOnly val="1"/>
    <c:dispBlanksAs val="gap"/>
    <c:showDLblsOverMax val="0"/>
  </c:chart>
  <c:spPr>
    <a:solidFill>
      <a:sysClr val="window" lastClr="FFFFFF"/>
    </a:solidFill>
    <a:ln w="25400" cap="flat" cmpd="sng" algn="ctr">
      <a:solidFill>
        <a:srgbClr val="ED7D31"/>
      </a:solidFill>
      <a:prstDash val="solid"/>
    </a:ln>
    <a:effectLst/>
  </c:spPr>
  <c:txPr>
    <a:bodyPr/>
    <a:lstStyle/>
    <a:p>
      <a:pPr>
        <a:defRPr>
          <a:solidFill>
            <a:sysClr val="windowText" lastClr="000000"/>
          </a:solidFill>
          <a:latin typeface="+mn-lt"/>
          <a:ea typeface="+mn-ea"/>
          <a:cs typeface="+mn-cs"/>
        </a:defRPr>
      </a:pPr>
      <a:endParaRPr lang="pl-PL"/>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958861243856402E-2"/>
          <c:y val="9.3121693121693119E-2"/>
          <c:w val="0.87224344257183839"/>
          <c:h val="0.59766951336521001"/>
        </c:manualLayout>
      </c:layout>
      <c:barChart>
        <c:barDir val="col"/>
        <c:grouping val="stacked"/>
        <c:varyColors val="0"/>
        <c:ser>
          <c:idx val="1"/>
          <c:order val="0"/>
          <c:tx>
            <c:strRef>
              <c:f>'[Wykres w programie Microsoft PowerPoint]Maj Turyści woj.'!$B$4</c:f>
              <c:strCache>
                <c:ptCount val="1"/>
                <c:pt idx="0">
                  <c:v> 2020 (ESSnet Big Data)</c:v>
                </c:pt>
              </c:strCache>
            </c:strRef>
          </c:tx>
          <c:spPr>
            <a:solidFill>
              <a:srgbClr val="2C387C"/>
            </a:solidFill>
            <a:ln>
              <a:noFill/>
            </a:ln>
            <a:effectLst/>
          </c:spPr>
          <c:invertIfNegative val="0"/>
          <c:cat>
            <c:strRef>
              <c:f>'[Wykres w programie Microsoft PowerPoint]Maj Turyści woj.'!$A$5:$A$20</c:f>
              <c:strCache>
                <c:ptCount val="16"/>
                <c:pt idx="0">
                  <c:v>Dolnośląskie</c:v>
                </c:pt>
                <c:pt idx="1">
                  <c:v>Kujawsko-pomorskie</c:v>
                </c:pt>
                <c:pt idx="2">
                  <c:v>Lubelskie</c:v>
                </c:pt>
                <c:pt idx="3">
                  <c:v>Lubuskie</c:v>
                </c:pt>
                <c:pt idx="4">
                  <c:v>Łódzkie</c:v>
                </c:pt>
                <c:pt idx="5">
                  <c:v>Małopolskie</c:v>
                </c:pt>
                <c:pt idx="6">
                  <c:v>Mazowieckie</c:v>
                </c:pt>
                <c:pt idx="7">
                  <c:v>Opolskie</c:v>
                </c:pt>
                <c:pt idx="8">
                  <c:v>Podkarpackie</c:v>
                </c:pt>
                <c:pt idx="9">
                  <c:v>Podlaskie</c:v>
                </c:pt>
                <c:pt idx="10">
                  <c:v>Pomorskie</c:v>
                </c:pt>
                <c:pt idx="11">
                  <c:v>Śląskie</c:v>
                </c:pt>
                <c:pt idx="12">
                  <c:v>Świętokrzyskie</c:v>
                </c:pt>
                <c:pt idx="13">
                  <c:v>Warmińsko-mazurskie</c:v>
                </c:pt>
                <c:pt idx="14">
                  <c:v>Wielkopolskie</c:v>
                </c:pt>
                <c:pt idx="15">
                  <c:v>Zachodniopomorskie</c:v>
                </c:pt>
              </c:strCache>
            </c:strRef>
          </c:cat>
          <c:val>
            <c:numRef>
              <c:f>'[Wykres w programie Microsoft PowerPoint]Maj Turyści woj.'!$B$5:$B$20</c:f>
              <c:numCache>
                <c:formatCode>0.0</c:formatCode>
                <c:ptCount val="16"/>
                <c:pt idx="0">
                  <c:v>12</c:v>
                </c:pt>
                <c:pt idx="1">
                  <c:v>7</c:v>
                </c:pt>
                <c:pt idx="2">
                  <c:v>6</c:v>
                </c:pt>
                <c:pt idx="3">
                  <c:v>4</c:v>
                </c:pt>
                <c:pt idx="4">
                  <c:v>10</c:v>
                </c:pt>
                <c:pt idx="5">
                  <c:v>16</c:v>
                </c:pt>
                <c:pt idx="6">
                  <c:v>17</c:v>
                </c:pt>
                <c:pt idx="7">
                  <c:v>6</c:v>
                </c:pt>
                <c:pt idx="8">
                  <c:v>17</c:v>
                </c:pt>
                <c:pt idx="9">
                  <c:v>2</c:v>
                </c:pt>
                <c:pt idx="10">
                  <c:v>10</c:v>
                </c:pt>
                <c:pt idx="11">
                  <c:v>7</c:v>
                </c:pt>
                <c:pt idx="12">
                  <c:v>6</c:v>
                </c:pt>
                <c:pt idx="13">
                  <c:v>8</c:v>
                </c:pt>
                <c:pt idx="14">
                  <c:v>8</c:v>
                </c:pt>
                <c:pt idx="15">
                  <c:v>15</c:v>
                </c:pt>
              </c:numCache>
            </c:numRef>
          </c:val>
          <c:extLst>
            <c:ext xmlns:c16="http://schemas.microsoft.com/office/drawing/2014/chart" uri="{C3380CC4-5D6E-409C-BE32-E72D297353CC}">
              <c16:uniqueId val="{00000000-17FA-4EAD-A72C-47AF70C4D63B}"/>
            </c:ext>
          </c:extLst>
        </c:ser>
        <c:ser>
          <c:idx val="0"/>
          <c:order val="1"/>
          <c:tx>
            <c:strRef>
              <c:f>'[Wykres w programie Microsoft PowerPoint]Maj Turyści woj.'!$C$4</c:f>
              <c:strCache>
                <c:ptCount val="1"/>
                <c:pt idx="0">
                  <c:v>2021</c:v>
                </c:pt>
              </c:strCache>
            </c:strRef>
          </c:tx>
          <c:spPr>
            <a:solidFill>
              <a:srgbClr val="008C43"/>
            </a:solidFill>
            <a:ln>
              <a:noFill/>
            </a:ln>
            <a:effectLst/>
          </c:spPr>
          <c:invertIfNegative val="0"/>
          <c:cat>
            <c:strRef>
              <c:f>'[Wykres w programie Microsoft PowerPoint]Maj Turyści woj.'!$A$5:$A$20</c:f>
              <c:strCache>
                <c:ptCount val="16"/>
                <c:pt idx="0">
                  <c:v>Dolnośląskie</c:v>
                </c:pt>
                <c:pt idx="1">
                  <c:v>Kujawsko-pomorskie</c:v>
                </c:pt>
                <c:pt idx="2">
                  <c:v>Lubelskie</c:v>
                </c:pt>
                <c:pt idx="3">
                  <c:v>Lubuskie</c:v>
                </c:pt>
                <c:pt idx="4">
                  <c:v>Łódzkie</c:v>
                </c:pt>
                <c:pt idx="5">
                  <c:v>Małopolskie</c:v>
                </c:pt>
                <c:pt idx="6">
                  <c:v>Mazowieckie</c:v>
                </c:pt>
                <c:pt idx="7">
                  <c:v>Opolskie</c:v>
                </c:pt>
                <c:pt idx="8">
                  <c:v>Podkarpackie</c:v>
                </c:pt>
                <c:pt idx="9">
                  <c:v>Podlaskie</c:v>
                </c:pt>
                <c:pt idx="10">
                  <c:v>Pomorskie</c:v>
                </c:pt>
                <c:pt idx="11">
                  <c:v>Śląskie</c:v>
                </c:pt>
                <c:pt idx="12">
                  <c:v>Świętokrzyskie</c:v>
                </c:pt>
                <c:pt idx="13">
                  <c:v>Warmińsko-mazurskie</c:v>
                </c:pt>
                <c:pt idx="14">
                  <c:v>Wielkopolskie</c:v>
                </c:pt>
                <c:pt idx="15">
                  <c:v>Zachodniopomorskie</c:v>
                </c:pt>
              </c:strCache>
            </c:strRef>
          </c:cat>
          <c:val>
            <c:numRef>
              <c:f>'[Wykres w programie Microsoft PowerPoint]Maj Turyści woj.'!$C$5:$C$20</c:f>
              <c:numCache>
                <c:formatCode>0.0</c:formatCode>
                <c:ptCount val="16"/>
                <c:pt idx="0">
                  <c:v>18</c:v>
                </c:pt>
                <c:pt idx="1">
                  <c:v>10</c:v>
                </c:pt>
                <c:pt idx="2">
                  <c:v>9</c:v>
                </c:pt>
                <c:pt idx="3">
                  <c:v>10</c:v>
                </c:pt>
                <c:pt idx="4">
                  <c:v>14</c:v>
                </c:pt>
                <c:pt idx="5">
                  <c:v>25</c:v>
                </c:pt>
                <c:pt idx="6">
                  <c:v>22</c:v>
                </c:pt>
                <c:pt idx="7">
                  <c:v>9</c:v>
                </c:pt>
                <c:pt idx="8">
                  <c:v>19</c:v>
                </c:pt>
                <c:pt idx="9">
                  <c:v>10</c:v>
                </c:pt>
                <c:pt idx="10">
                  <c:v>16</c:v>
                </c:pt>
                <c:pt idx="11">
                  <c:v>12</c:v>
                </c:pt>
                <c:pt idx="12">
                  <c:v>5</c:v>
                </c:pt>
                <c:pt idx="13">
                  <c:v>15</c:v>
                </c:pt>
                <c:pt idx="14">
                  <c:v>11</c:v>
                </c:pt>
                <c:pt idx="15">
                  <c:v>17</c:v>
                </c:pt>
              </c:numCache>
            </c:numRef>
          </c:val>
          <c:extLst>
            <c:ext xmlns:c16="http://schemas.microsoft.com/office/drawing/2014/chart" uri="{C3380CC4-5D6E-409C-BE32-E72D297353CC}">
              <c16:uniqueId val="{00000001-17FA-4EAD-A72C-47AF70C4D63B}"/>
            </c:ext>
          </c:extLst>
        </c:ser>
        <c:ser>
          <c:idx val="2"/>
          <c:order val="2"/>
          <c:tx>
            <c:strRef>
              <c:f>'[Wykres w programie Microsoft PowerPoint]Maj Turyści woj.'!$D$4</c:f>
              <c:strCache>
                <c:ptCount val="1"/>
                <c:pt idx="0">
                  <c:v>2022</c:v>
                </c:pt>
              </c:strCache>
            </c:strRef>
          </c:tx>
          <c:spPr>
            <a:solidFill>
              <a:schemeClr val="accent3"/>
            </a:solidFill>
            <a:ln>
              <a:noFill/>
            </a:ln>
            <a:effectLst/>
          </c:spPr>
          <c:invertIfNegative val="0"/>
          <c:cat>
            <c:strRef>
              <c:f>'[Wykres w programie Microsoft PowerPoint]Maj Turyści woj.'!$A$5:$A$20</c:f>
              <c:strCache>
                <c:ptCount val="16"/>
                <c:pt idx="0">
                  <c:v>Dolnośląskie</c:v>
                </c:pt>
                <c:pt idx="1">
                  <c:v>Kujawsko-pomorskie</c:v>
                </c:pt>
                <c:pt idx="2">
                  <c:v>Lubelskie</c:v>
                </c:pt>
                <c:pt idx="3">
                  <c:v>Lubuskie</c:v>
                </c:pt>
                <c:pt idx="4">
                  <c:v>Łódzkie</c:v>
                </c:pt>
                <c:pt idx="5">
                  <c:v>Małopolskie</c:v>
                </c:pt>
                <c:pt idx="6">
                  <c:v>Mazowieckie</c:v>
                </c:pt>
                <c:pt idx="7">
                  <c:v>Opolskie</c:v>
                </c:pt>
                <c:pt idx="8">
                  <c:v>Podkarpackie</c:v>
                </c:pt>
                <c:pt idx="9">
                  <c:v>Podlaskie</c:v>
                </c:pt>
                <c:pt idx="10">
                  <c:v>Pomorskie</c:v>
                </c:pt>
                <c:pt idx="11">
                  <c:v>Śląskie</c:v>
                </c:pt>
                <c:pt idx="12">
                  <c:v>Świętokrzyskie</c:v>
                </c:pt>
                <c:pt idx="13">
                  <c:v>Warmińsko-mazurskie</c:v>
                </c:pt>
                <c:pt idx="14">
                  <c:v>Wielkopolskie</c:v>
                </c:pt>
                <c:pt idx="15">
                  <c:v>Zachodniopomorskie</c:v>
                </c:pt>
              </c:strCache>
            </c:strRef>
          </c:cat>
          <c:val>
            <c:numRef>
              <c:f>'[Wykres w programie Microsoft PowerPoint]Maj Turyści woj.'!$D$5:$D$20</c:f>
              <c:numCache>
                <c:formatCode>General</c:formatCode>
                <c:ptCount val="16"/>
                <c:pt idx="0">
                  <c:v>15</c:v>
                </c:pt>
                <c:pt idx="1">
                  <c:v>5</c:v>
                </c:pt>
                <c:pt idx="2">
                  <c:v>3</c:v>
                </c:pt>
                <c:pt idx="3">
                  <c:v>8</c:v>
                </c:pt>
                <c:pt idx="4">
                  <c:v>17</c:v>
                </c:pt>
                <c:pt idx="5">
                  <c:v>32</c:v>
                </c:pt>
                <c:pt idx="6">
                  <c:v>29</c:v>
                </c:pt>
                <c:pt idx="7">
                  <c:v>3</c:v>
                </c:pt>
                <c:pt idx="8">
                  <c:v>22</c:v>
                </c:pt>
                <c:pt idx="9">
                  <c:v>4</c:v>
                </c:pt>
                <c:pt idx="10">
                  <c:v>22</c:v>
                </c:pt>
                <c:pt idx="11">
                  <c:v>10</c:v>
                </c:pt>
                <c:pt idx="12">
                  <c:v>7</c:v>
                </c:pt>
                <c:pt idx="13">
                  <c:v>20</c:v>
                </c:pt>
                <c:pt idx="14">
                  <c:v>16</c:v>
                </c:pt>
                <c:pt idx="15">
                  <c:v>26</c:v>
                </c:pt>
              </c:numCache>
            </c:numRef>
          </c:val>
          <c:extLst>
            <c:ext xmlns:c16="http://schemas.microsoft.com/office/drawing/2014/chart" uri="{C3380CC4-5D6E-409C-BE32-E72D297353CC}">
              <c16:uniqueId val="{00000002-17FA-4EAD-A72C-47AF70C4D63B}"/>
            </c:ext>
          </c:extLst>
        </c:ser>
        <c:dLbls>
          <c:showLegendKey val="0"/>
          <c:showVal val="0"/>
          <c:showCatName val="0"/>
          <c:showSerName val="0"/>
          <c:showPercent val="0"/>
          <c:showBubbleSize val="0"/>
        </c:dLbls>
        <c:gapWidth val="219"/>
        <c:overlap val="100"/>
        <c:axId val="-1054005392"/>
        <c:axId val="-1054001584"/>
      </c:barChart>
      <c:catAx>
        <c:axId val="-10540053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Fira Sans" panose="020B0503050000020004" pitchFamily="34" charset="0"/>
                <a:ea typeface="Fira Sans" panose="020B0503050000020004" pitchFamily="34" charset="0"/>
                <a:cs typeface="+mn-cs"/>
              </a:defRPr>
            </a:pPr>
            <a:endParaRPr lang="pl-PL"/>
          </a:p>
        </c:txPr>
        <c:crossAx val="-1054001584"/>
        <c:crosses val="autoZero"/>
        <c:auto val="1"/>
        <c:lblAlgn val="ctr"/>
        <c:lblOffset val="100"/>
        <c:noMultiLvlLbl val="0"/>
      </c:catAx>
      <c:valAx>
        <c:axId val="-1054001584"/>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Fira Sans" panose="020B0503050000020004" pitchFamily="34" charset="0"/>
                <a:ea typeface="Fira Sans" panose="020B0503050000020004" pitchFamily="34" charset="0"/>
                <a:cs typeface="+mn-cs"/>
              </a:defRPr>
            </a:pPr>
            <a:endParaRPr lang="pl-PL"/>
          </a:p>
        </c:txPr>
        <c:crossAx val="-1054005392"/>
        <c:crosses val="autoZero"/>
        <c:crossBetween val="between"/>
        <c:majorUnit val="10"/>
      </c:valAx>
      <c:spPr>
        <a:noFill/>
        <a:ln>
          <a:noFill/>
        </a:ln>
        <a:effectLst/>
      </c:spPr>
    </c:plotArea>
    <c:legend>
      <c:legendPos val="b"/>
      <c:layout>
        <c:manualLayout>
          <c:xMode val="edge"/>
          <c:yMode val="edge"/>
          <c:x val="0.33302098198142327"/>
          <c:y val="0.89890581941254843"/>
          <c:w val="0.34937683459053315"/>
          <c:h val="6.2167498692795697E-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Fira Sans" panose="020B0503050000020004" pitchFamily="34" charset="0"/>
              <a:ea typeface="Fira Sans" panose="020B0503050000020004" pitchFamily="34" charset="0"/>
              <a:cs typeface="+mn-cs"/>
            </a:defRPr>
          </a:pPr>
          <a:endParaRPr lang="pl-PL"/>
        </a:p>
      </c:txPr>
    </c:legend>
    <c:plotVisOnly val="1"/>
    <c:dispBlanksAs val="gap"/>
    <c:showDLblsOverMax val="0"/>
  </c:chart>
  <c:spPr>
    <a:solidFill>
      <a:schemeClr val="bg1"/>
    </a:solidFill>
    <a:ln w="9525" cap="flat" cmpd="sng" algn="ctr">
      <a:noFill/>
      <a:round/>
    </a:ln>
    <a:effectLst/>
  </c:spPr>
  <c:txPr>
    <a:bodyPr/>
    <a:lstStyle/>
    <a:p>
      <a:pPr>
        <a:defRPr sz="800">
          <a:latin typeface="Fira Sans" panose="020B0503050000020004" pitchFamily="34" charset="0"/>
          <a:ea typeface="Fira Sans" panose="020B0503050000020004" pitchFamily="34" charset="0"/>
        </a:defRPr>
      </a:pPr>
      <a:endParaRPr lang="pl-P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2F4B2-C06E-4181-80DD-A5275B757400}"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pl-PL"/>
        </a:p>
      </dgm:t>
    </dgm:pt>
    <dgm:pt modelId="{CC09A332-5490-41A2-8424-8D79995BAC4D}">
      <dgm:prSet phldrT="[Tekst]" custT="1"/>
      <dgm:spPr/>
      <dgm:t>
        <a:bodyPr/>
        <a:lstStyle/>
        <a:p>
          <a:r>
            <a:rPr lang="en-GB" sz="2000" noProof="0" dirty="0">
              <a:latin typeface="Fira Sans" panose="020B0503050000020004" pitchFamily="34" charset="0"/>
              <a:ea typeface="Fira Sans" panose="020B0503050000020004" pitchFamily="34" charset="0"/>
            </a:rPr>
            <a:t>Processing</a:t>
          </a:r>
          <a:r>
            <a:rPr lang="pl-PL" sz="2000" noProof="0" dirty="0">
              <a:latin typeface="Fira Sans" panose="020B0503050000020004" pitchFamily="34" charset="0"/>
              <a:ea typeface="Fira Sans" panose="020B0503050000020004" pitchFamily="34" charset="0"/>
            </a:rPr>
            <a:t> </a:t>
          </a:r>
          <a:r>
            <a:rPr lang="en-GB" sz="2000" noProof="0" dirty="0">
              <a:latin typeface="Fira Sans" panose="020B0503050000020004" pitchFamily="34" charset="0"/>
              <a:ea typeface="Fira Sans" panose="020B0503050000020004" pitchFamily="34" charset="0"/>
            </a:rPr>
            <a:t> and data linkage methods</a:t>
          </a:r>
          <a:endParaRPr lang="en-GB" sz="2000" noProof="0" dirty="0"/>
        </a:p>
      </dgm:t>
    </dgm:pt>
    <dgm:pt modelId="{25BE3DFA-970C-4A53-8F64-B44FAA6532FC}" type="parTrans" cxnId="{03840C4F-8E9B-44BB-A939-797BECEE6F47}">
      <dgm:prSet/>
      <dgm:spPr/>
      <dgm:t>
        <a:bodyPr/>
        <a:lstStyle/>
        <a:p>
          <a:endParaRPr lang="pl-PL"/>
        </a:p>
      </dgm:t>
    </dgm:pt>
    <dgm:pt modelId="{149B60FA-7747-414E-BCFE-B56791041565}" type="sibTrans" cxnId="{03840C4F-8E9B-44BB-A939-797BECEE6F47}">
      <dgm:prSet/>
      <dgm:spPr/>
      <dgm:t>
        <a:bodyPr/>
        <a:lstStyle/>
        <a:p>
          <a:endParaRPr lang="pl-PL"/>
        </a:p>
      </dgm:t>
    </dgm:pt>
    <dgm:pt modelId="{FB55C15C-B72C-4D0B-8EFC-4212D10E6C48}">
      <dgm:prSet phldrT="[Tekst]" custT="1"/>
      <dgm:spPr/>
      <dgm:t>
        <a:bodyPr/>
        <a:lstStyle/>
        <a:p>
          <a:r>
            <a:rPr lang="en-GB" sz="2000" kern="1200" noProof="0" dirty="0">
              <a:solidFill>
                <a:prstClr val="white"/>
              </a:solidFill>
              <a:latin typeface="Fira Sans" panose="020B0503050000020004" pitchFamily="34" charset="0"/>
              <a:ea typeface="Fira Sans" panose="020B0503050000020004" pitchFamily="34" charset="0"/>
              <a:cs typeface="+mn-cs"/>
            </a:rPr>
            <a:t>Results</a:t>
          </a:r>
        </a:p>
      </dgm:t>
    </dgm:pt>
    <dgm:pt modelId="{C648641F-B98A-4C4E-9E6E-3436BF209F1A}" type="parTrans" cxnId="{DFF622B3-5EA9-420E-AC31-9D778EB670F9}">
      <dgm:prSet/>
      <dgm:spPr/>
      <dgm:t>
        <a:bodyPr/>
        <a:lstStyle/>
        <a:p>
          <a:endParaRPr lang="pl-PL"/>
        </a:p>
      </dgm:t>
    </dgm:pt>
    <dgm:pt modelId="{59F44836-DC2F-4192-942D-518B914BAB5D}" type="sibTrans" cxnId="{DFF622B3-5EA9-420E-AC31-9D778EB670F9}">
      <dgm:prSet/>
      <dgm:spPr/>
      <dgm:t>
        <a:bodyPr/>
        <a:lstStyle/>
        <a:p>
          <a:endParaRPr lang="pl-PL"/>
        </a:p>
      </dgm:t>
    </dgm:pt>
    <dgm:pt modelId="{F0CBE473-967D-4017-A355-AB4B83F7F824}">
      <dgm:prSet phldrT="[Tekst]" custT="1"/>
      <dgm:spPr/>
      <dgm:t>
        <a:bodyPr/>
        <a:lstStyle/>
        <a:p>
          <a:r>
            <a:rPr lang="pl-PL" sz="2000" noProof="0" dirty="0" err="1">
              <a:latin typeface="Fira Sans" panose="020B0503050000020004" pitchFamily="34" charset="0"/>
              <a:ea typeface="Fira Sans" panose="020B0503050000020004" pitchFamily="34" charset="0"/>
            </a:rPr>
            <a:t>Surveys</a:t>
          </a:r>
          <a:r>
            <a:rPr lang="pl-PL" sz="2000" noProof="0" dirty="0">
              <a:latin typeface="Fira Sans" panose="020B0503050000020004" pitchFamily="34" charset="0"/>
              <a:ea typeface="Fira Sans" panose="020B0503050000020004" pitchFamily="34" charset="0"/>
            </a:rPr>
            <a:t> of </a:t>
          </a:r>
          <a:r>
            <a:rPr lang="pl-PL" sz="2000" noProof="0" dirty="0" err="1">
              <a:latin typeface="Fira Sans" panose="020B0503050000020004" pitchFamily="34" charset="0"/>
              <a:ea typeface="Fira Sans" panose="020B0503050000020004" pitchFamily="34" charset="0"/>
            </a:rPr>
            <a:t>accommodation</a:t>
          </a:r>
          <a:r>
            <a:rPr lang="pl-PL" sz="2000" noProof="0" dirty="0">
              <a:latin typeface="Fira Sans" panose="020B0503050000020004" pitchFamily="34" charset="0"/>
              <a:ea typeface="Fira Sans" panose="020B0503050000020004" pitchFamily="34" charset="0"/>
            </a:rPr>
            <a:t> </a:t>
          </a:r>
          <a:r>
            <a:rPr lang="pl-PL" sz="2000" noProof="0" dirty="0" err="1">
              <a:latin typeface="Fira Sans" panose="020B0503050000020004" pitchFamily="34" charset="0"/>
              <a:ea typeface="Fira Sans" panose="020B0503050000020004" pitchFamily="34" charset="0"/>
            </a:rPr>
            <a:t>establishments</a:t>
          </a:r>
          <a:endParaRPr lang="en-GB" sz="2000" noProof="0" dirty="0"/>
        </a:p>
      </dgm:t>
    </dgm:pt>
    <dgm:pt modelId="{C7D8AACD-2205-4097-894F-A91AF4576FBA}" type="sibTrans" cxnId="{CA1FC58B-2A47-4993-98BD-DE4C752D49C2}">
      <dgm:prSet/>
      <dgm:spPr/>
      <dgm:t>
        <a:bodyPr/>
        <a:lstStyle/>
        <a:p>
          <a:endParaRPr lang="pl-PL"/>
        </a:p>
      </dgm:t>
    </dgm:pt>
    <dgm:pt modelId="{7DEE2F46-03D7-4D86-9CD5-99599B966259}" type="parTrans" cxnId="{CA1FC58B-2A47-4993-98BD-DE4C752D49C2}">
      <dgm:prSet/>
      <dgm:spPr/>
      <dgm:t>
        <a:bodyPr/>
        <a:lstStyle/>
        <a:p>
          <a:endParaRPr lang="pl-PL"/>
        </a:p>
      </dgm:t>
    </dgm:pt>
    <dgm:pt modelId="{4CAB823A-810A-45CA-BA94-428B946AD007}" type="pres">
      <dgm:prSet presAssocID="{46B2F4B2-C06E-4181-80DD-A5275B757400}" presName="Name0" presStyleCnt="0">
        <dgm:presLayoutVars>
          <dgm:chMax val="7"/>
          <dgm:chPref val="7"/>
          <dgm:dir/>
        </dgm:presLayoutVars>
      </dgm:prSet>
      <dgm:spPr/>
    </dgm:pt>
    <dgm:pt modelId="{82F5341C-D578-4685-A237-A596D99007A2}" type="pres">
      <dgm:prSet presAssocID="{46B2F4B2-C06E-4181-80DD-A5275B757400}" presName="Name1" presStyleCnt="0"/>
      <dgm:spPr/>
    </dgm:pt>
    <dgm:pt modelId="{4FAF0805-29B5-4EE5-BCD6-D807642A3008}" type="pres">
      <dgm:prSet presAssocID="{46B2F4B2-C06E-4181-80DD-A5275B757400}" presName="cycle" presStyleCnt="0"/>
      <dgm:spPr/>
    </dgm:pt>
    <dgm:pt modelId="{CB521FF9-25C4-4C41-AF92-40F6FCF29830}" type="pres">
      <dgm:prSet presAssocID="{46B2F4B2-C06E-4181-80DD-A5275B757400}" presName="srcNode" presStyleLbl="node1" presStyleIdx="0" presStyleCnt="3"/>
      <dgm:spPr/>
    </dgm:pt>
    <dgm:pt modelId="{C39D0F6F-0ADD-423F-AD43-6D9034E94602}" type="pres">
      <dgm:prSet presAssocID="{46B2F4B2-C06E-4181-80DD-A5275B757400}" presName="conn" presStyleLbl="parChTrans1D2" presStyleIdx="0" presStyleCnt="1"/>
      <dgm:spPr/>
    </dgm:pt>
    <dgm:pt modelId="{8C5496B8-1541-472B-A703-1FB6C3C3BA4E}" type="pres">
      <dgm:prSet presAssocID="{46B2F4B2-C06E-4181-80DD-A5275B757400}" presName="extraNode" presStyleLbl="node1" presStyleIdx="0" presStyleCnt="3"/>
      <dgm:spPr/>
    </dgm:pt>
    <dgm:pt modelId="{C72868C8-4CAD-4B3F-8278-44EB80FBDB65}" type="pres">
      <dgm:prSet presAssocID="{46B2F4B2-C06E-4181-80DD-A5275B757400}" presName="dstNode" presStyleLbl="node1" presStyleIdx="0" presStyleCnt="3"/>
      <dgm:spPr/>
    </dgm:pt>
    <dgm:pt modelId="{88ABB3FA-B44F-4ACF-9AEC-7CA2AEF40628}" type="pres">
      <dgm:prSet presAssocID="{F0CBE473-967D-4017-A355-AB4B83F7F824}" presName="text_1" presStyleLbl="node1" presStyleIdx="0" presStyleCnt="3">
        <dgm:presLayoutVars>
          <dgm:bulletEnabled val="1"/>
        </dgm:presLayoutVars>
      </dgm:prSet>
      <dgm:spPr/>
    </dgm:pt>
    <dgm:pt modelId="{FE7621AB-F901-45E4-954E-ADABB4A5649B}" type="pres">
      <dgm:prSet presAssocID="{F0CBE473-967D-4017-A355-AB4B83F7F824}" presName="accent_1" presStyleCnt="0"/>
      <dgm:spPr/>
    </dgm:pt>
    <dgm:pt modelId="{C86878E8-392A-4F67-9812-DA1FEADFA07D}" type="pres">
      <dgm:prSet presAssocID="{F0CBE473-967D-4017-A355-AB4B83F7F824}" presName="accentRepeatNode" presStyleLbl="solidFgAcc1" presStyleIdx="0" presStyleCnt="3"/>
      <dgm:spPr/>
    </dgm:pt>
    <dgm:pt modelId="{96252F4E-3436-4E56-A63A-C09DC703F654}" type="pres">
      <dgm:prSet presAssocID="{CC09A332-5490-41A2-8424-8D79995BAC4D}" presName="text_2" presStyleLbl="node1" presStyleIdx="1" presStyleCnt="3">
        <dgm:presLayoutVars>
          <dgm:bulletEnabled val="1"/>
        </dgm:presLayoutVars>
      </dgm:prSet>
      <dgm:spPr/>
    </dgm:pt>
    <dgm:pt modelId="{B0C5C80B-A4AB-47D7-8AD8-FC5B8E578438}" type="pres">
      <dgm:prSet presAssocID="{CC09A332-5490-41A2-8424-8D79995BAC4D}" presName="accent_2" presStyleCnt="0"/>
      <dgm:spPr/>
    </dgm:pt>
    <dgm:pt modelId="{71D7022F-0139-467A-8FD7-E47FB26B38AB}" type="pres">
      <dgm:prSet presAssocID="{CC09A332-5490-41A2-8424-8D79995BAC4D}" presName="accentRepeatNode" presStyleLbl="solidFgAcc1" presStyleIdx="1" presStyleCnt="3"/>
      <dgm:spPr/>
    </dgm:pt>
    <dgm:pt modelId="{CC8E8C16-9114-4354-9740-EFCF559D996A}" type="pres">
      <dgm:prSet presAssocID="{FB55C15C-B72C-4D0B-8EFC-4212D10E6C48}" presName="text_3" presStyleLbl="node1" presStyleIdx="2" presStyleCnt="3" custLinFactNeighborX="29820" custLinFactNeighborY="-2064">
        <dgm:presLayoutVars>
          <dgm:bulletEnabled val="1"/>
        </dgm:presLayoutVars>
      </dgm:prSet>
      <dgm:spPr/>
    </dgm:pt>
    <dgm:pt modelId="{FB82E488-9FEA-42CD-A9BC-CB9D9B25A508}" type="pres">
      <dgm:prSet presAssocID="{FB55C15C-B72C-4D0B-8EFC-4212D10E6C48}" presName="accent_3" presStyleCnt="0"/>
      <dgm:spPr/>
    </dgm:pt>
    <dgm:pt modelId="{03D98DF8-6F83-4FF1-A17B-7B0DF7BACC1E}" type="pres">
      <dgm:prSet presAssocID="{FB55C15C-B72C-4D0B-8EFC-4212D10E6C48}" presName="accentRepeatNode" presStyleLbl="solidFgAcc1" presStyleIdx="2" presStyleCnt="3"/>
      <dgm:spPr/>
    </dgm:pt>
  </dgm:ptLst>
  <dgm:cxnLst>
    <dgm:cxn modelId="{33CC2700-1A08-48FA-8CF5-826EDCEF8292}" type="presOf" srcId="{F0CBE473-967D-4017-A355-AB4B83F7F824}" destId="{88ABB3FA-B44F-4ACF-9AEC-7CA2AEF40628}" srcOrd="0" destOrd="0" presId="urn:microsoft.com/office/officeart/2008/layout/VerticalCurvedList"/>
    <dgm:cxn modelId="{DC622944-A1ED-4491-9B20-3771E68BA289}" type="presOf" srcId="{46B2F4B2-C06E-4181-80DD-A5275B757400}" destId="{4CAB823A-810A-45CA-BA94-428B946AD007}" srcOrd="0" destOrd="0" presId="urn:microsoft.com/office/officeart/2008/layout/VerticalCurvedList"/>
    <dgm:cxn modelId="{03840C4F-8E9B-44BB-A939-797BECEE6F47}" srcId="{46B2F4B2-C06E-4181-80DD-A5275B757400}" destId="{CC09A332-5490-41A2-8424-8D79995BAC4D}" srcOrd="1" destOrd="0" parTransId="{25BE3DFA-970C-4A53-8F64-B44FAA6532FC}" sibTransId="{149B60FA-7747-414E-BCFE-B56791041565}"/>
    <dgm:cxn modelId="{35A1E57D-62A7-46C8-A332-C1D4DC0153F4}" type="presOf" srcId="{C7D8AACD-2205-4097-894F-A91AF4576FBA}" destId="{C39D0F6F-0ADD-423F-AD43-6D9034E94602}" srcOrd="0" destOrd="0" presId="urn:microsoft.com/office/officeart/2008/layout/VerticalCurvedList"/>
    <dgm:cxn modelId="{CA1FC58B-2A47-4993-98BD-DE4C752D49C2}" srcId="{46B2F4B2-C06E-4181-80DD-A5275B757400}" destId="{F0CBE473-967D-4017-A355-AB4B83F7F824}" srcOrd="0" destOrd="0" parTransId="{7DEE2F46-03D7-4D86-9CD5-99599B966259}" sibTransId="{C7D8AACD-2205-4097-894F-A91AF4576FBA}"/>
    <dgm:cxn modelId="{DFF622B3-5EA9-420E-AC31-9D778EB670F9}" srcId="{46B2F4B2-C06E-4181-80DD-A5275B757400}" destId="{FB55C15C-B72C-4D0B-8EFC-4212D10E6C48}" srcOrd="2" destOrd="0" parTransId="{C648641F-B98A-4C4E-9E6E-3436BF209F1A}" sibTransId="{59F44836-DC2F-4192-942D-518B914BAB5D}"/>
    <dgm:cxn modelId="{705002C8-F56C-458C-8808-3576618EB3C8}" type="presOf" srcId="{FB55C15C-B72C-4D0B-8EFC-4212D10E6C48}" destId="{CC8E8C16-9114-4354-9740-EFCF559D996A}" srcOrd="0" destOrd="0" presId="urn:microsoft.com/office/officeart/2008/layout/VerticalCurvedList"/>
    <dgm:cxn modelId="{185997CA-D88A-4DE9-A47D-D01E22BAB71C}" type="presOf" srcId="{CC09A332-5490-41A2-8424-8D79995BAC4D}" destId="{96252F4E-3436-4E56-A63A-C09DC703F654}" srcOrd="0" destOrd="0" presId="urn:microsoft.com/office/officeart/2008/layout/VerticalCurvedList"/>
    <dgm:cxn modelId="{49ED890C-C5B4-450A-921B-D6F5CEDDCCEA}" type="presParOf" srcId="{4CAB823A-810A-45CA-BA94-428B946AD007}" destId="{82F5341C-D578-4685-A237-A596D99007A2}" srcOrd="0" destOrd="0" presId="urn:microsoft.com/office/officeart/2008/layout/VerticalCurvedList"/>
    <dgm:cxn modelId="{770B563B-7D1C-4498-8B5A-CB8E39C1213E}" type="presParOf" srcId="{82F5341C-D578-4685-A237-A596D99007A2}" destId="{4FAF0805-29B5-4EE5-BCD6-D807642A3008}" srcOrd="0" destOrd="0" presId="urn:microsoft.com/office/officeart/2008/layout/VerticalCurvedList"/>
    <dgm:cxn modelId="{C1B50224-7EB9-4A86-84AF-1A6580631EF1}" type="presParOf" srcId="{4FAF0805-29B5-4EE5-BCD6-D807642A3008}" destId="{CB521FF9-25C4-4C41-AF92-40F6FCF29830}" srcOrd="0" destOrd="0" presId="urn:microsoft.com/office/officeart/2008/layout/VerticalCurvedList"/>
    <dgm:cxn modelId="{CD19FEAA-8D31-4D1D-B9FE-D12F60867B66}" type="presParOf" srcId="{4FAF0805-29B5-4EE5-BCD6-D807642A3008}" destId="{C39D0F6F-0ADD-423F-AD43-6D9034E94602}" srcOrd="1" destOrd="0" presId="urn:microsoft.com/office/officeart/2008/layout/VerticalCurvedList"/>
    <dgm:cxn modelId="{7E516E8E-5551-4D2F-866F-092742E21849}" type="presParOf" srcId="{4FAF0805-29B5-4EE5-BCD6-D807642A3008}" destId="{8C5496B8-1541-472B-A703-1FB6C3C3BA4E}" srcOrd="2" destOrd="0" presId="urn:microsoft.com/office/officeart/2008/layout/VerticalCurvedList"/>
    <dgm:cxn modelId="{C61F481B-644A-423C-A944-5F2BBD647098}" type="presParOf" srcId="{4FAF0805-29B5-4EE5-BCD6-D807642A3008}" destId="{C72868C8-4CAD-4B3F-8278-44EB80FBDB65}" srcOrd="3" destOrd="0" presId="urn:microsoft.com/office/officeart/2008/layout/VerticalCurvedList"/>
    <dgm:cxn modelId="{3FCCCE00-70AA-469F-A1AE-50F467F36C85}" type="presParOf" srcId="{82F5341C-D578-4685-A237-A596D99007A2}" destId="{88ABB3FA-B44F-4ACF-9AEC-7CA2AEF40628}" srcOrd="1" destOrd="0" presId="urn:microsoft.com/office/officeart/2008/layout/VerticalCurvedList"/>
    <dgm:cxn modelId="{D30136BE-20CA-4A1B-909C-1528A5EBF58A}" type="presParOf" srcId="{82F5341C-D578-4685-A237-A596D99007A2}" destId="{FE7621AB-F901-45E4-954E-ADABB4A5649B}" srcOrd="2" destOrd="0" presId="urn:microsoft.com/office/officeart/2008/layout/VerticalCurvedList"/>
    <dgm:cxn modelId="{A0BE92B2-45C2-4A22-A3A4-E81AA4AE4462}" type="presParOf" srcId="{FE7621AB-F901-45E4-954E-ADABB4A5649B}" destId="{C86878E8-392A-4F67-9812-DA1FEADFA07D}" srcOrd="0" destOrd="0" presId="urn:microsoft.com/office/officeart/2008/layout/VerticalCurvedList"/>
    <dgm:cxn modelId="{0FD3D09F-8228-48B2-982F-C7C784A55FB0}" type="presParOf" srcId="{82F5341C-D578-4685-A237-A596D99007A2}" destId="{96252F4E-3436-4E56-A63A-C09DC703F654}" srcOrd="3" destOrd="0" presId="urn:microsoft.com/office/officeart/2008/layout/VerticalCurvedList"/>
    <dgm:cxn modelId="{E095166D-E795-48B9-A752-A682D7808F47}" type="presParOf" srcId="{82F5341C-D578-4685-A237-A596D99007A2}" destId="{B0C5C80B-A4AB-47D7-8AD8-FC5B8E578438}" srcOrd="4" destOrd="0" presId="urn:microsoft.com/office/officeart/2008/layout/VerticalCurvedList"/>
    <dgm:cxn modelId="{939520BA-84B1-4747-A3CF-FA0F85ED9CD9}" type="presParOf" srcId="{B0C5C80B-A4AB-47D7-8AD8-FC5B8E578438}" destId="{71D7022F-0139-467A-8FD7-E47FB26B38AB}" srcOrd="0" destOrd="0" presId="urn:microsoft.com/office/officeart/2008/layout/VerticalCurvedList"/>
    <dgm:cxn modelId="{1F8E89AE-A770-4831-AECC-C114ED9696F6}" type="presParOf" srcId="{82F5341C-D578-4685-A237-A596D99007A2}" destId="{CC8E8C16-9114-4354-9740-EFCF559D996A}" srcOrd="5" destOrd="0" presId="urn:microsoft.com/office/officeart/2008/layout/VerticalCurvedList"/>
    <dgm:cxn modelId="{D5C79B8F-D738-4E0B-9A73-E163123BA521}" type="presParOf" srcId="{82F5341C-D578-4685-A237-A596D99007A2}" destId="{FB82E488-9FEA-42CD-A9BC-CB9D9B25A508}" srcOrd="6" destOrd="0" presId="urn:microsoft.com/office/officeart/2008/layout/VerticalCurvedList"/>
    <dgm:cxn modelId="{46EB8324-0962-40D6-B0FB-95406B588C4A}" type="presParOf" srcId="{FB82E488-9FEA-42CD-A9BC-CB9D9B25A508}" destId="{03D98DF8-6F83-4FF1-A17B-7B0DF7BACC1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981662-3025-479F-B755-5E27A8BAE212}" type="doc">
      <dgm:prSet loTypeId="urn:microsoft.com/office/officeart/2009/3/layout/RandomtoResultProcess" loCatId="process" qsTypeId="urn:microsoft.com/office/officeart/2005/8/quickstyle/simple2" qsCatId="simple" csTypeId="urn:microsoft.com/office/officeart/2005/8/colors/colorful5" csCatId="colorful" phldr="1"/>
      <dgm:spPr/>
      <dgm:t>
        <a:bodyPr/>
        <a:lstStyle/>
        <a:p>
          <a:endParaRPr lang="pl-PL"/>
        </a:p>
      </dgm:t>
    </dgm:pt>
    <dgm:pt modelId="{F9886190-53BF-4855-AA73-44CCC7DB4E96}">
      <dgm:prSet phldrT="[Tekst]"/>
      <dgm:spPr/>
      <dgm:t>
        <a:bodyPr/>
        <a:lstStyle/>
        <a:p>
          <a:r>
            <a:rPr lang="pl-PL" b="1" dirty="0"/>
            <a:t>115 </a:t>
          </a:r>
          <a:r>
            <a:rPr lang="en-GB" b="1" noProof="0" dirty="0"/>
            <a:t>thus</a:t>
          </a:r>
          <a:r>
            <a:rPr lang="pl-PL" b="1" dirty="0"/>
            <a:t>. </a:t>
          </a:r>
          <a:r>
            <a:rPr lang="pl-PL" b="1" dirty="0" err="1"/>
            <a:t>records</a:t>
          </a:r>
          <a:r>
            <a:rPr lang="pl-PL" b="1" dirty="0"/>
            <a:t> </a:t>
          </a:r>
          <a:r>
            <a:rPr lang="pl-PL" dirty="0"/>
            <a:t>(50 MB)</a:t>
          </a:r>
        </a:p>
      </dgm:t>
    </dgm:pt>
    <dgm:pt modelId="{1BD64430-18D0-493F-A7A9-5E1DC85DF615}" type="parTrans" cxnId="{7FF7EB80-4BB1-49F1-A63C-DAE3BA6B861D}">
      <dgm:prSet/>
      <dgm:spPr/>
      <dgm:t>
        <a:bodyPr/>
        <a:lstStyle/>
        <a:p>
          <a:endParaRPr lang="pl-PL"/>
        </a:p>
      </dgm:t>
    </dgm:pt>
    <dgm:pt modelId="{4295BF99-0A5A-4DDA-9B9F-535B79ABCE1C}" type="sibTrans" cxnId="{7FF7EB80-4BB1-49F1-A63C-DAE3BA6B861D}">
      <dgm:prSet/>
      <dgm:spPr/>
      <dgm:t>
        <a:bodyPr/>
        <a:lstStyle/>
        <a:p>
          <a:endParaRPr lang="pl-PL"/>
        </a:p>
      </dgm:t>
    </dgm:pt>
    <dgm:pt modelId="{0B663DAE-2A27-43E0-A864-E26E62E7E622}">
      <dgm:prSet phldrT="[Tekst]"/>
      <dgm:spPr/>
      <dgm:t>
        <a:bodyPr/>
        <a:lstStyle/>
        <a:p>
          <a:r>
            <a:rPr lang="pl-PL" b="1" dirty="0"/>
            <a:t>3,4 mln </a:t>
          </a:r>
          <a:br>
            <a:rPr lang="pl-PL" b="1" dirty="0"/>
          </a:br>
          <a:r>
            <a:rPr lang="en-GB" b="1" noProof="0" dirty="0"/>
            <a:t>records</a:t>
          </a:r>
          <a:r>
            <a:rPr lang="pl-PL" b="1" dirty="0"/>
            <a:t> </a:t>
          </a:r>
        </a:p>
        <a:p>
          <a:r>
            <a:rPr lang="pl-PL" dirty="0"/>
            <a:t>(1,5 GB)</a:t>
          </a:r>
        </a:p>
      </dgm:t>
    </dgm:pt>
    <dgm:pt modelId="{A186D7E3-7224-4C57-A7A4-5EB317313655}" type="parTrans" cxnId="{7674B4BF-B4E7-4BD3-BF01-FC400570CEDC}">
      <dgm:prSet/>
      <dgm:spPr/>
      <dgm:t>
        <a:bodyPr/>
        <a:lstStyle/>
        <a:p>
          <a:endParaRPr lang="pl-PL"/>
        </a:p>
      </dgm:t>
    </dgm:pt>
    <dgm:pt modelId="{B2A48BB5-24EA-4045-B4EE-91E4E73FEE9E}" type="sibTrans" cxnId="{7674B4BF-B4E7-4BD3-BF01-FC400570CEDC}">
      <dgm:prSet/>
      <dgm:spPr/>
      <dgm:t>
        <a:bodyPr/>
        <a:lstStyle/>
        <a:p>
          <a:endParaRPr lang="pl-PL"/>
        </a:p>
      </dgm:t>
    </dgm:pt>
    <dgm:pt modelId="{31DE5398-713E-43F0-9CC5-D6CD33397E9E}" type="pres">
      <dgm:prSet presAssocID="{B9981662-3025-479F-B755-5E27A8BAE212}" presName="Name0" presStyleCnt="0">
        <dgm:presLayoutVars>
          <dgm:dir/>
          <dgm:animOne val="branch"/>
          <dgm:animLvl val="lvl"/>
        </dgm:presLayoutVars>
      </dgm:prSet>
      <dgm:spPr/>
    </dgm:pt>
    <dgm:pt modelId="{FC611A7B-685C-4F56-8454-D83E325B8CAD}" type="pres">
      <dgm:prSet presAssocID="{F9886190-53BF-4855-AA73-44CCC7DB4E96}" presName="chaos" presStyleCnt="0"/>
      <dgm:spPr/>
    </dgm:pt>
    <dgm:pt modelId="{D1D85221-12D5-44C5-9165-8EE6CDA08AE9}" type="pres">
      <dgm:prSet presAssocID="{F9886190-53BF-4855-AA73-44CCC7DB4E96}" presName="parTx1" presStyleLbl="revTx" presStyleIdx="0" presStyleCnt="1"/>
      <dgm:spPr/>
    </dgm:pt>
    <dgm:pt modelId="{036D0A1B-96C6-47A9-8871-838F633645F2}" type="pres">
      <dgm:prSet presAssocID="{F9886190-53BF-4855-AA73-44CCC7DB4E96}" presName="c1" presStyleLbl="node1" presStyleIdx="0" presStyleCnt="19"/>
      <dgm:spPr/>
    </dgm:pt>
    <dgm:pt modelId="{C65F4E6E-7832-4029-8C8B-17CF4893BA98}" type="pres">
      <dgm:prSet presAssocID="{F9886190-53BF-4855-AA73-44CCC7DB4E96}" presName="c2" presStyleLbl="node1" presStyleIdx="1" presStyleCnt="19"/>
      <dgm:spPr/>
    </dgm:pt>
    <dgm:pt modelId="{E2425078-A56F-4D7E-BA17-2DCEA9748ABC}" type="pres">
      <dgm:prSet presAssocID="{F9886190-53BF-4855-AA73-44CCC7DB4E96}" presName="c3" presStyleLbl="node1" presStyleIdx="2" presStyleCnt="19"/>
      <dgm:spPr/>
    </dgm:pt>
    <dgm:pt modelId="{360F5341-8049-4BEF-BDA4-059DE4FC6661}" type="pres">
      <dgm:prSet presAssocID="{F9886190-53BF-4855-AA73-44CCC7DB4E96}" presName="c4" presStyleLbl="node1" presStyleIdx="3" presStyleCnt="19"/>
      <dgm:spPr/>
    </dgm:pt>
    <dgm:pt modelId="{B18AD78A-9517-4836-9551-EE93F86DDBCD}" type="pres">
      <dgm:prSet presAssocID="{F9886190-53BF-4855-AA73-44CCC7DB4E96}" presName="c5" presStyleLbl="node1" presStyleIdx="4" presStyleCnt="19"/>
      <dgm:spPr/>
    </dgm:pt>
    <dgm:pt modelId="{5043A634-E66A-442F-8FD4-9ED12051F1F3}" type="pres">
      <dgm:prSet presAssocID="{F9886190-53BF-4855-AA73-44CCC7DB4E96}" presName="c6" presStyleLbl="node1" presStyleIdx="5" presStyleCnt="19"/>
      <dgm:spPr/>
    </dgm:pt>
    <dgm:pt modelId="{DADFE07E-9FC1-4177-821B-6017CECEB590}" type="pres">
      <dgm:prSet presAssocID="{F9886190-53BF-4855-AA73-44CCC7DB4E96}" presName="c7" presStyleLbl="node1" presStyleIdx="6" presStyleCnt="19"/>
      <dgm:spPr/>
    </dgm:pt>
    <dgm:pt modelId="{85DCBBD8-7D31-46C9-A229-35CE45A1E7FA}" type="pres">
      <dgm:prSet presAssocID="{F9886190-53BF-4855-AA73-44CCC7DB4E96}" presName="c8" presStyleLbl="node1" presStyleIdx="7" presStyleCnt="19"/>
      <dgm:spPr/>
    </dgm:pt>
    <dgm:pt modelId="{85714644-3CA0-402E-9554-9ABBAA4D0526}" type="pres">
      <dgm:prSet presAssocID="{F9886190-53BF-4855-AA73-44CCC7DB4E96}" presName="c9" presStyleLbl="node1" presStyleIdx="8" presStyleCnt="19" custLinFactX="-200000" custLinFactY="-100000" custLinFactNeighborX="-212510" custLinFactNeighborY="-116524"/>
      <dgm:spPr/>
    </dgm:pt>
    <dgm:pt modelId="{3E21CA24-C67D-4CCC-BB95-D6849CCC2570}" type="pres">
      <dgm:prSet presAssocID="{F9886190-53BF-4855-AA73-44CCC7DB4E96}" presName="c10" presStyleLbl="node1" presStyleIdx="9" presStyleCnt="19"/>
      <dgm:spPr/>
    </dgm:pt>
    <dgm:pt modelId="{8D16310B-F7F6-411C-853A-295F9D23F55B}" type="pres">
      <dgm:prSet presAssocID="{F9886190-53BF-4855-AA73-44CCC7DB4E96}" presName="c11" presStyleLbl="node1" presStyleIdx="10" presStyleCnt="19"/>
      <dgm:spPr>
        <a:prstGeom prst="flowChartMagneticDisk">
          <a:avLst/>
        </a:prstGeom>
      </dgm:spPr>
    </dgm:pt>
    <dgm:pt modelId="{4B6FE262-09B4-41D6-AABE-0D5E87A4F68B}" type="pres">
      <dgm:prSet presAssocID="{F9886190-53BF-4855-AA73-44CCC7DB4E96}" presName="c12" presStyleLbl="node1" presStyleIdx="11" presStyleCnt="19"/>
      <dgm:spPr>
        <a:prstGeom prst="flowChartMagneticDisk">
          <a:avLst/>
        </a:prstGeom>
      </dgm:spPr>
    </dgm:pt>
    <dgm:pt modelId="{AA5A9265-CDF6-404C-B624-2F975FE4CEED}" type="pres">
      <dgm:prSet presAssocID="{F9886190-53BF-4855-AA73-44CCC7DB4E96}" presName="c13" presStyleLbl="node1" presStyleIdx="12" presStyleCnt="19"/>
      <dgm:spPr>
        <a:prstGeom prst="flowChartMagneticDisk">
          <a:avLst/>
        </a:prstGeom>
      </dgm:spPr>
    </dgm:pt>
    <dgm:pt modelId="{445847C5-C941-42CF-840F-9967B9E877CA}" type="pres">
      <dgm:prSet presAssocID="{F9886190-53BF-4855-AA73-44CCC7DB4E96}" presName="c14" presStyleLbl="node1" presStyleIdx="13" presStyleCnt="19"/>
      <dgm:spPr>
        <a:prstGeom prst="flowChartMagneticDisk">
          <a:avLst/>
        </a:prstGeom>
      </dgm:spPr>
    </dgm:pt>
    <dgm:pt modelId="{163E4077-0AF0-4155-BEA3-DE0446CCAF2F}" type="pres">
      <dgm:prSet presAssocID="{F9886190-53BF-4855-AA73-44CCC7DB4E96}" presName="c15" presStyleLbl="node1" presStyleIdx="14" presStyleCnt="19"/>
      <dgm:spPr>
        <a:prstGeom prst="flowChartMagneticDisk">
          <a:avLst/>
        </a:prstGeom>
      </dgm:spPr>
    </dgm:pt>
    <dgm:pt modelId="{B4CAB4FC-3E73-4F2E-8DD7-69E4AF81F806}" type="pres">
      <dgm:prSet presAssocID="{F9886190-53BF-4855-AA73-44CCC7DB4E96}" presName="c16" presStyleLbl="node1" presStyleIdx="15" presStyleCnt="19"/>
      <dgm:spPr>
        <a:prstGeom prst="flowChartMagneticDisk">
          <a:avLst/>
        </a:prstGeom>
      </dgm:spPr>
    </dgm:pt>
    <dgm:pt modelId="{6873E5D1-23A8-4FC8-A3D4-967DDA988444}" type="pres">
      <dgm:prSet presAssocID="{F9886190-53BF-4855-AA73-44CCC7DB4E96}" presName="c17" presStyleLbl="node1" presStyleIdx="16" presStyleCnt="19"/>
      <dgm:spPr>
        <a:prstGeom prst="flowChartMagneticDisk">
          <a:avLst/>
        </a:prstGeom>
      </dgm:spPr>
    </dgm:pt>
    <dgm:pt modelId="{B77D5E85-CF69-48E6-8E13-CA9D3EE4E1CE}" type="pres">
      <dgm:prSet presAssocID="{F9886190-53BF-4855-AA73-44CCC7DB4E96}" presName="c18" presStyleLbl="node1" presStyleIdx="17" presStyleCnt="19"/>
      <dgm:spPr>
        <a:prstGeom prst="flowChartMagneticDisk">
          <a:avLst/>
        </a:prstGeom>
      </dgm:spPr>
    </dgm:pt>
    <dgm:pt modelId="{3758A98F-C7AF-4444-8024-9DC64307E6F3}" type="pres">
      <dgm:prSet presAssocID="{4295BF99-0A5A-4DDA-9B9F-535B79ABCE1C}" presName="chevronComposite1" presStyleCnt="0"/>
      <dgm:spPr/>
    </dgm:pt>
    <dgm:pt modelId="{E12F6A17-EF79-4FBF-9DFF-4A81FAD329A7}" type="pres">
      <dgm:prSet presAssocID="{4295BF99-0A5A-4DDA-9B9F-535B79ABCE1C}" presName="chevron1" presStyleLbl="sibTrans2D1" presStyleIdx="0" presStyleCnt="2"/>
      <dgm:spPr/>
    </dgm:pt>
    <dgm:pt modelId="{4E2EBB6E-348E-4B29-9861-0A0FBE4D5999}" type="pres">
      <dgm:prSet presAssocID="{4295BF99-0A5A-4DDA-9B9F-535B79ABCE1C}" presName="spChevron1" presStyleCnt="0"/>
      <dgm:spPr/>
    </dgm:pt>
    <dgm:pt modelId="{78B64705-8C4A-41E7-A2DD-A272A421A092}" type="pres">
      <dgm:prSet presAssocID="{4295BF99-0A5A-4DDA-9B9F-535B79ABCE1C}" presName="overlap" presStyleCnt="0"/>
      <dgm:spPr/>
    </dgm:pt>
    <dgm:pt modelId="{358E257B-0AD1-455F-BFE0-DCCDD3F657E2}" type="pres">
      <dgm:prSet presAssocID="{4295BF99-0A5A-4DDA-9B9F-535B79ABCE1C}" presName="chevronComposite2" presStyleCnt="0"/>
      <dgm:spPr/>
    </dgm:pt>
    <dgm:pt modelId="{D2FD8903-B343-4B7E-B4AA-3C80418303DD}" type="pres">
      <dgm:prSet presAssocID="{4295BF99-0A5A-4DDA-9B9F-535B79ABCE1C}" presName="chevron2" presStyleLbl="sibTrans2D1" presStyleIdx="1" presStyleCnt="2"/>
      <dgm:spPr/>
    </dgm:pt>
    <dgm:pt modelId="{D2EE0E0A-8A06-46D9-A6A1-EECE203A922B}" type="pres">
      <dgm:prSet presAssocID="{4295BF99-0A5A-4DDA-9B9F-535B79ABCE1C}" presName="spChevron2" presStyleCnt="0"/>
      <dgm:spPr/>
    </dgm:pt>
    <dgm:pt modelId="{2E978F00-2610-4AE3-B303-E914E96257DB}" type="pres">
      <dgm:prSet presAssocID="{0B663DAE-2A27-43E0-A864-E26E62E7E622}" presName="last" presStyleCnt="0"/>
      <dgm:spPr/>
    </dgm:pt>
    <dgm:pt modelId="{BA780C9D-84BB-489F-A5CF-68C85C79F49B}" type="pres">
      <dgm:prSet presAssocID="{0B663DAE-2A27-43E0-A864-E26E62E7E622}" presName="circleTx" presStyleLbl="node1" presStyleIdx="18" presStyleCnt="19"/>
      <dgm:spPr>
        <a:prstGeom prst="flowChartMagneticDisk">
          <a:avLst/>
        </a:prstGeom>
      </dgm:spPr>
    </dgm:pt>
    <dgm:pt modelId="{562E0714-CEA6-44DF-A90B-D001B645F33A}" type="pres">
      <dgm:prSet presAssocID="{0B663DAE-2A27-43E0-A864-E26E62E7E622}" presName="spN" presStyleCnt="0"/>
      <dgm:spPr/>
    </dgm:pt>
  </dgm:ptLst>
  <dgm:cxnLst>
    <dgm:cxn modelId="{970E0A16-0154-4054-8803-9F9A54CC598B}" type="presOf" srcId="{F9886190-53BF-4855-AA73-44CCC7DB4E96}" destId="{D1D85221-12D5-44C5-9165-8EE6CDA08AE9}" srcOrd="0" destOrd="0" presId="urn:microsoft.com/office/officeart/2009/3/layout/RandomtoResultProcess"/>
    <dgm:cxn modelId="{8BAA7A60-E3F1-40D4-91A7-F2621E544794}" type="presOf" srcId="{0B663DAE-2A27-43E0-A864-E26E62E7E622}" destId="{BA780C9D-84BB-489F-A5CF-68C85C79F49B}" srcOrd="0" destOrd="0" presId="urn:microsoft.com/office/officeart/2009/3/layout/RandomtoResultProcess"/>
    <dgm:cxn modelId="{7FF7EB80-4BB1-49F1-A63C-DAE3BA6B861D}" srcId="{B9981662-3025-479F-B755-5E27A8BAE212}" destId="{F9886190-53BF-4855-AA73-44CCC7DB4E96}" srcOrd="0" destOrd="0" parTransId="{1BD64430-18D0-493F-A7A9-5E1DC85DF615}" sibTransId="{4295BF99-0A5A-4DDA-9B9F-535B79ABCE1C}"/>
    <dgm:cxn modelId="{547FE7A3-FE8E-4CC3-946D-F782AC32D497}" type="presOf" srcId="{B9981662-3025-479F-B755-5E27A8BAE212}" destId="{31DE5398-713E-43F0-9CC5-D6CD33397E9E}" srcOrd="0" destOrd="0" presId="urn:microsoft.com/office/officeart/2009/3/layout/RandomtoResultProcess"/>
    <dgm:cxn modelId="{7674B4BF-B4E7-4BD3-BF01-FC400570CEDC}" srcId="{B9981662-3025-479F-B755-5E27A8BAE212}" destId="{0B663DAE-2A27-43E0-A864-E26E62E7E622}" srcOrd="1" destOrd="0" parTransId="{A186D7E3-7224-4C57-A7A4-5EB317313655}" sibTransId="{B2A48BB5-24EA-4045-B4EE-91E4E73FEE9E}"/>
    <dgm:cxn modelId="{7F527B98-A176-4F8A-83AC-981077E24F69}" type="presParOf" srcId="{31DE5398-713E-43F0-9CC5-D6CD33397E9E}" destId="{FC611A7B-685C-4F56-8454-D83E325B8CAD}" srcOrd="0" destOrd="0" presId="urn:microsoft.com/office/officeart/2009/3/layout/RandomtoResultProcess"/>
    <dgm:cxn modelId="{47E81646-FBD9-4050-81FB-7A895CEAE92B}" type="presParOf" srcId="{FC611A7B-685C-4F56-8454-D83E325B8CAD}" destId="{D1D85221-12D5-44C5-9165-8EE6CDA08AE9}" srcOrd="0" destOrd="0" presId="urn:microsoft.com/office/officeart/2009/3/layout/RandomtoResultProcess"/>
    <dgm:cxn modelId="{7D0E7A6E-AF55-4EB3-B543-FF7D91E47925}" type="presParOf" srcId="{FC611A7B-685C-4F56-8454-D83E325B8CAD}" destId="{036D0A1B-96C6-47A9-8871-838F633645F2}" srcOrd="1" destOrd="0" presId="urn:microsoft.com/office/officeart/2009/3/layout/RandomtoResultProcess"/>
    <dgm:cxn modelId="{88268ACA-FB1C-4A12-84A6-0ACC0CCCB13A}" type="presParOf" srcId="{FC611A7B-685C-4F56-8454-D83E325B8CAD}" destId="{C65F4E6E-7832-4029-8C8B-17CF4893BA98}" srcOrd="2" destOrd="0" presId="urn:microsoft.com/office/officeart/2009/3/layout/RandomtoResultProcess"/>
    <dgm:cxn modelId="{9616C60E-315C-44FF-81DA-7A02A1C34A9C}" type="presParOf" srcId="{FC611A7B-685C-4F56-8454-D83E325B8CAD}" destId="{E2425078-A56F-4D7E-BA17-2DCEA9748ABC}" srcOrd="3" destOrd="0" presId="urn:microsoft.com/office/officeart/2009/3/layout/RandomtoResultProcess"/>
    <dgm:cxn modelId="{46728424-CB5C-4F71-A24F-C077A5CEC98B}" type="presParOf" srcId="{FC611A7B-685C-4F56-8454-D83E325B8CAD}" destId="{360F5341-8049-4BEF-BDA4-059DE4FC6661}" srcOrd="4" destOrd="0" presId="urn:microsoft.com/office/officeart/2009/3/layout/RandomtoResultProcess"/>
    <dgm:cxn modelId="{B69F6ADD-D61A-42EE-9401-C9E7A2FB05D5}" type="presParOf" srcId="{FC611A7B-685C-4F56-8454-D83E325B8CAD}" destId="{B18AD78A-9517-4836-9551-EE93F86DDBCD}" srcOrd="5" destOrd="0" presId="urn:microsoft.com/office/officeart/2009/3/layout/RandomtoResultProcess"/>
    <dgm:cxn modelId="{698CAD95-4081-4F86-B48A-148DEDBE7312}" type="presParOf" srcId="{FC611A7B-685C-4F56-8454-D83E325B8CAD}" destId="{5043A634-E66A-442F-8FD4-9ED12051F1F3}" srcOrd="6" destOrd="0" presId="urn:microsoft.com/office/officeart/2009/3/layout/RandomtoResultProcess"/>
    <dgm:cxn modelId="{6F05904B-A81E-43E2-B96D-FBF7AFABCB51}" type="presParOf" srcId="{FC611A7B-685C-4F56-8454-D83E325B8CAD}" destId="{DADFE07E-9FC1-4177-821B-6017CECEB590}" srcOrd="7" destOrd="0" presId="urn:microsoft.com/office/officeart/2009/3/layout/RandomtoResultProcess"/>
    <dgm:cxn modelId="{13A571E0-4A78-4DC3-A4A2-82A48C94C407}" type="presParOf" srcId="{FC611A7B-685C-4F56-8454-D83E325B8CAD}" destId="{85DCBBD8-7D31-46C9-A229-35CE45A1E7FA}" srcOrd="8" destOrd="0" presId="urn:microsoft.com/office/officeart/2009/3/layout/RandomtoResultProcess"/>
    <dgm:cxn modelId="{ED5BFA38-4728-4296-82AD-6742177BA24C}" type="presParOf" srcId="{FC611A7B-685C-4F56-8454-D83E325B8CAD}" destId="{85714644-3CA0-402E-9554-9ABBAA4D0526}" srcOrd="9" destOrd="0" presId="urn:microsoft.com/office/officeart/2009/3/layout/RandomtoResultProcess"/>
    <dgm:cxn modelId="{D89BD999-F597-402D-8BBF-F2D9A0E6CE91}" type="presParOf" srcId="{FC611A7B-685C-4F56-8454-D83E325B8CAD}" destId="{3E21CA24-C67D-4CCC-BB95-D6849CCC2570}" srcOrd="10" destOrd="0" presId="urn:microsoft.com/office/officeart/2009/3/layout/RandomtoResultProcess"/>
    <dgm:cxn modelId="{B4B5C8AA-B9F9-4C83-931E-981B750E1B7C}" type="presParOf" srcId="{FC611A7B-685C-4F56-8454-D83E325B8CAD}" destId="{8D16310B-F7F6-411C-853A-295F9D23F55B}" srcOrd="11" destOrd="0" presId="urn:microsoft.com/office/officeart/2009/3/layout/RandomtoResultProcess"/>
    <dgm:cxn modelId="{D518F75E-F6F0-4B81-9865-E08F8796D558}" type="presParOf" srcId="{FC611A7B-685C-4F56-8454-D83E325B8CAD}" destId="{4B6FE262-09B4-41D6-AABE-0D5E87A4F68B}" srcOrd="12" destOrd="0" presId="urn:microsoft.com/office/officeart/2009/3/layout/RandomtoResultProcess"/>
    <dgm:cxn modelId="{E25A98F6-54CA-4A1F-A9B6-7C3E83C49316}" type="presParOf" srcId="{FC611A7B-685C-4F56-8454-D83E325B8CAD}" destId="{AA5A9265-CDF6-404C-B624-2F975FE4CEED}" srcOrd="13" destOrd="0" presId="urn:microsoft.com/office/officeart/2009/3/layout/RandomtoResultProcess"/>
    <dgm:cxn modelId="{90DCDFE7-8847-4E94-9EDA-3B7C9CC75122}" type="presParOf" srcId="{FC611A7B-685C-4F56-8454-D83E325B8CAD}" destId="{445847C5-C941-42CF-840F-9967B9E877CA}" srcOrd="14" destOrd="0" presId="urn:microsoft.com/office/officeart/2009/3/layout/RandomtoResultProcess"/>
    <dgm:cxn modelId="{140B9AEE-B397-496B-9AB8-8867DBF4AEB7}" type="presParOf" srcId="{FC611A7B-685C-4F56-8454-D83E325B8CAD}" destId="{163E4077-0AF0-4155-BEA3-DE0446CCAF2F}" srcOrd="15" destOrd="0" presId="urn:microsoft.com/office/officeart/2009/3/layout/RandomtoResultProcess"/>
    <dgm:cxn modelId="{C84DB4F8-B13F-4EDD-8623-C2C8587B9346}" type="presParOf" srcId="{FC611A7B-685C-4F56-8454-D83E325B8CAD}" destId="{B4CAB4FC-3E73-4F2E-8DD7-69E4AF81F806}" srcOrd="16" destOrd="0" presId="urn:microsoft.com/office/officeart/2009/3/layout/RandomtoResultProcess"/>
    <dgm:cxn modelId="{7F0A7015-BFE4-467B-A314-0EE7AE1FB119}" type="presParOf" srcId="{FC611A7B-685C-4F56-8454-D83E325B8CAD}" destId="{6873E5D1-23A8-4FC8-A3D4-967DDA988444}" srcOrd="17" destOrd="0" presId="urn:microsoft.com/office/officeart/2009/3/layout/RandomtoResultProcess"/>
    <dgm:cxn modelId="{B334576E-84B8-4C75-BC9D-2A2F0E28FBE4}" type="presParOf" srcId="{FC611A7B-685C-4F56-8454-D83E325B8CAD}" destId="{B77D5E85-CF69-48E6-8E13-CA9D3EE4E1CE}" srcOrd="18" destOrd="0" presId="urn:microsoft.com/office/officeart/2009/3/layout/RandomtoResultProcess"/>
    <dgm:cxn modelId="{F425D8E0-561A-4370-93D2-C08FC5120E1C}" type="presParOf" srcId="{31DE5398-713E-43F0-9CC5-D6CD33397E9E}" destId="{3758A98F-C7AF-4444-8024-9DC64307E6F3}" srcOrd="1" destOrd="0" presId="urn:microsoft.com/office/officeart/2009/3/layout/RandomtoResultProcess"/>
    <dgm:cxn modelId="{4D9A058D-79F5-48A8-9F50-8D38C365E98F}" type="presParOf" srcId="{3758A98F-C7AF-4444-8024-9DC64307E6F3}" destId="{E12F6A17-EF79-4FBF-9DFF-4A81FAD329A7}" srcOrd="0" destOrd="0" presId="urn:microsoft.com/office/officeart/2009/3/layout/RandomtoResultProcess"/>
    <dgm:cxn modelId="{C69E45E4-2E60-43F8-AB15-BEB34CED3593}" type="presParOf" srcId="{3758A98F-C7AF-4444-8024-9DC64307E6F3}" destId="{4E2EBB6E-348E-4B29-9861-0A0FBE4D5999}" srcOrd="1" destOrd="0" presId="urn:microsoft.com/office/officeart/2009/3/layout/RandomtoResultProcess"/>
    <dgm:cxn modelId="{4BDB0F32-5EA5-4C64-A695-8541652B4A53}" type="presParOf" srcId="{31DE5398-713E-43F0-9CC5-D6CD33397E9E}" destId="{78B64705-8C4A-41E7-A2DD-A272A421A092}" srcOrd="2" destOrd="0" presId="urn:microsoft.com/office/officeart/2009/3/layout/RandomtoResultProcess"/>
    <dgm:cxn modelId="{1D89C511-C9A9-4955-BD71-AA61E7AEA4F8}" type="presParOf" srcId="{31DE5398-713E-43F0-9CC5-D6CD33397E9E}" destId="{358E257B-0AD1-455F-BFE0-DCCDD3F657E2}" srcOrd="3" destOrd="0" presId="urn:microsoft.com/office/officeart/2009/3/layout/RandomtoResultProcess"/>
    <dgm:cxn modelId="{D0872CFB-A18E-470E-A793-ECE146F42D57}" type="presParOf" srcId="{358E257B-0AD1-455F-BFE0-DCCDD3F657E2}" destId="{D2FD8903-B343-4B7E-B4AA-3C80418303DD}" srcOrd="0" destOrd="0" presId="urn:microsoft.com/office/officeart/2009/3/layout/RandomtoResultProcess"/>
    <dgm:cxn modelId="{1E80E674-92EF-4D4B-8B90-A81483BFC5CA}" type="presParOf" srcId="{358E257B-0AD1-455F-BFE0-DCCDD3F657E2}" destId="{D2EE0E0A-8A06-46D9-A6A1-EECE203A922B}" srcOrd="1" destOrd="0" presId="urn:microsoft.com/office/officeart/2009/3/layout/RandomtoResultProcess"/>
    <dgm:cxn modelId="{C02CF9A6-694A-4B3B-9F00-B08C416DF6EC}" type="presParOf" srcId="{31DE5398-713E-43F0-9CC5-D6CD33397E9E}" destId="{2E978F00-2610-4AE3-B303-E914E96257DB}" srcOrd="4" destOrd="0" presId="urn:microsoft.com/office/officeart/2009/3/layout/RandomtoResultProcess"/>
    <dgm:cxn modelId="{D89F9712-4EE1-4FBC-BD77-F2BB0F2844B1}" type="presParOf" srcId="{2E978F00-2610-4AE3-B303-E914E96257DB}" destId="{BA780C9D-84BB-489F-A5CF-68C85C79F49B}" srcOrd="0" destOrd="0" presId="urn:microsoft.com/office/officeart/2009/3/layout/RandomtoResultProcess"/>
    <dgm:cxn modelId="{F02CDFCB-5C2C-4E56-9B50-6DBA751F89AD}" type="presParOf" srcId="{2E978F00-2610-4AE3-B303-E914E96257DB}" destId="{562E0714-CEA6-44DF-A90B-D001B645F33A}"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D0F6F-0ADD-423F-AD43-6D9034E94602}">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BB3FA-B44F-4ACF-9AEC-7CA2AEF40628}">
      <dsp:nvSpPr>
        <dsp:cNvPr id="0" name=""/>
        <dsp:cNvSpPr/>
      </dsp:nvSpPr>
      <dsp:spPr>
        <a:xfrm>
          <a:off x="564979" y="406400"/>
          <a:ext cx="5475833" cy="8128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marL="0" lvl="0" indent="0" algn="l" defTabSz="889000">
            <a:lnSpc>
              <a:spcPct val="90000"/>
            </a:lnSpc>
            <a:spcBef>
              <a:spcPct val="0"/>
            </a:spcBef>
            <a:spcAft>
              <a:spcPct val="35000"/>
            </a:spcAft>
            <a:buNone/>
          </a:pPr>
          <a:r>
            <a:rPr lang="pl-PL" sz="2000" kern="1200" noProof="0" dirty="0" err="1">
              <a:latin typeface="Fira Sans" panose="020B0503050000020004" pitchFamily="34" charset="0"/>
              <a:ea typeface="Fira Sans" panose="020B0503050000020004" pitchFamily="34" charset="0"/>
            </a:rPr>
            <a:t>Surveys</a:t>
          </a:r>
          <a:r>
            <a:rPr lang="pl-PL" sz="2000" kern="1200" noProof="0" dirty="0">
              <a:latin typeface="Fira Sans" panose="020B0503050000020004" pitchFamily="34" charset="0"/>
              <a:ea typeface="Fira Sans" panose="020B0503050000020004" pitchFamily="34" charset="0"/>
            </a:rPr>
            <a:t> of </a:t>
          </a:r>
          <a:r>
            <a:rPr lang="pl-PL" sz="2000" kern="1200" noProof="0" dirty="0" err="1">
              <a:latin typeface="Fira Sans" panose="020B0503050000020004" pitchFamily="34" charset="0"/>
              <a:ea typeface="Fira Sans" panose="020B0503050000020004" pitchFamily="34" charset="0"/>
            </a:rPr>
            <a:t>accommodation</a:t>
          </a:r>
          <a:r>
            <a:rPr lang="pl-PL" sz="2000" kern="1200" noProof="0" dirty="0">
              <a:latin typeface="Fira Sans" panose="020B0503050000020004" pitchFamily="34" charset="0"/>
              <a:ea typeface="Fira Sans" panose="020B0503050000020004" pitchFamily="34" charset="0"/>
            </a:rPr>
            <a:t> </a:t>
          </a:r>
          <a:r>
            <a:rPr lang="pl-PL" sz="2000" kern="1200" noProof="0" dirty="0" err="1">
              <a:latin typeface="Fira Sans" panose="020B0503050000020004" pitchFamily="34" charset="0"/>
              <a:ea typeface="Fira Sans" panose="020B0503050000020004" pitchFamily="34" charset="0"/>
            </a:rPr>
            <a:t>establishments</a:t>
          </a:r>
          <a:endParaRPr lang="en-GB" sz="2000" kern="1200" noProof="0" dirty="0"/>
        </a:p>
      </dsp:txBody>
      <dsp:txXfrm>
        <a:off x="564979" y="406400"/>
        <a:ext cx="5475833" cy="812800"/>
      </dsp:txXfrm>
    </dsp:sp>
    <dsp:sp modelId="{C86878E8-392A-4F67-9812-DA1FEADFA07D}">
      <dsp:nvSpPr>
        <dsp:cNvPr id="0" name=""/>
        <dsp:cNvSpPr/>
      </dsp:nvSpPr>
      <dsp:spPr>
        <a:xfrm>
          <a:off x="56979" y="304800"/>
          <a:ext cx="1016000" cy="1016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252F4E-3436-4E56-A63A-C09DC703F654}">
      <dsp:nvSpPr>
        <dsp:cNvPr id="0" name=""/>
        <dsp:cNvSpPr/>
      </dsp:nvSpPr>
      <dsp:spPr>
        <a:xfrm>
          <a:off x="860432" y="1625599"/>
          <a:ext cx="5180380" cy="8128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noProof="0" dirty="0">
              <a:latin typeface="Fira Sans" panose="020B0503050000020004" pitchFamily="34" charset="0"/>
              <a:ea typeface="Fira Sans" panose="020B0503050000020004" pitchFamily="34" charset="0"/>
            </a:rPr>
            <a:t>Processing</a:t>
          </a:r>
          <a:r>
            <a:rPr lang="pl-PL" sz="2000" kern="1200" noProof="0" dirty="0">
              <a:latin typeface="Fira Sans" panose="020B0503050000020004" pitchFamily="34" charset="0"/>
              <a:ea typeface="Fira Sans" panose="020B0503050000020004" pitchFamily="34" charset="0"/>
            </a:rPr>
            <a:t> </a:t>
          </a:r>
          <a:r>
            <a:rPr lang="en-GB" sz="2000" kern="1200" noProof="0" dirty="0">
              <a:latin typeface="Fira Sans" panose="020B0503050000020004" pitchFamily="34" charset="0"/>
              <a:ea typeface="Fira Sans" panose="020B0503050000020004" pitchFamily="34" charset="0"/>
            </a:rPr>
            <a:t> and data linkage methods</a:t>
          </a:r>
          <a:endParaRPr lang="en-GB" sz="2000" kern="1200" noProof="0" dirty="0"/>
        </a:p>
      </dsp:txBody>
      <dsp:txXfrm>
        <a:off x="860432" y="1625599"/>
        <a:ext cx="5180380" cy="812800"/>
      </dsp:txXfrm>
    </dsp:sp>
    <dsp:sp modelId="{71D7022F-0139-467A-8FD7-E47FB26B38AB}">
      <dsp:nvSpPr>
        <dsp:cNvPr id="0" name=""/>
        <dsp:cNvSpPr/>
      </dsp:nvSpPr>
      <dsp:spPr>
        <a:xfrm>
          <a:off x="352432" y="1523999"/>
          <a:ext cx="1016000" cy="1016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8E8C16-9114-4354-9740-EFCF559D996A}">
      <dsp:nvSpPr>
        <dsp:cNvPr id="0" name=""/>
        <dsp:cNvSpPr/>
      </dsp:nvSpPr>
      <dsp:spPr>
        <a:xfrm>
          <a:off x="620166" y="2828023"/>
          <a:ext cx="5475833" cy="8128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noProof="0" dirty="0">
              <a:solidFill>
                <a:prstClr val="white"/>
              </a:solidFill>
              <a:latin typeface="Fira Sans" panose="020B0503050000020004" pitchFamily="34" charset="0"/>
              <a:ea typeface="Fira Sans" panose="020B0503050000020004" pitchFamily="34" charset="0"/>
              <a:cs typeface="+mn-cs"/>
            </a:rPr>
            <a:t>Results</a:t>
          </a:r>
        </a:p>
      </dsp:txBody>
      <dsp:txXfrm>
        <a:off x="620166" y="2828023"/>
        <a:ext cx="5475833" cy="812800"/>
      </dsp:txXfrm>
    </dsp:sp>
    <dsp:sp modelId="{03D98DF8-6F83-4FF1-A17B-7B0DF7BACC1E}">
      <dsp:nvSpPr>
        <dsp:cNvPr id="0" name=""/>
        <dsp:cNvSpPr/>
      </dsp:nvSpPr>
      <dsp:spPr>
        <a:xfrm>
          <a:off x="56979" y="2743200"/>
          <a:ext cx="1016000" cy="1016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85221-12D5-44C5-9165-8EE6CDA08AE9}">
      <dsp:nvSpPr>
        <dsp:cNvPr id="0" name=""/>
        <dsp:cNvSpPr/>
      </dsp:nvSpPr>
      <dsp:spPr>
        <a:xfrm>
          <a:off x="199940" y="2289785"/>
          <a:ext cx="2996774" cy="987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pl-PL" sz="2600" b="1" kern="1200" dirty="0"/>
            <a:t>115 </a:t>
          </a:r>
          <a:r>
            <a:rPr lang="en-GB" sz="2600" b="1" kern="1200" noProof="0" dirty="0"/>
            <a:t>thus</a:t>
          </a:r>
          <a:r>
            <a:rPr lang="pl-PL" sz="2600" b="1" kern="1200" dirty="0"/>
            <a:t>. </a:t>
          </a:r>
          <a:r>
            <a:rPr lang="pl-PL" sz="2600" b="1" kern="1200" dirty="0" err="1"/>
            <a:t>records</a:t>
          </a:r>
          <a:r>
            <a:rPr lang="pl-PL" sz="2600" b="1" kern="1200" dirty="0"/>
            <a:t> </a:t>
          </a:r>
          <a:r>
            <a:rPr lang="pl-PL" sz="2600" kern="1200" dirty="0"/>
            <a:t>(50 MB)</a:t>
          </a:r>
        </a:p>
      </dsp:txBody>
      <dsp:txXfrm>
        <a:off x="199940" y="2289785"/>
        <a:ext cx="2996774" cy="987573"/>
      </dsp:txXfrm>
    </dsp:sp>
    <dsp:sp modelId="{036D0A1B-96C6-47A9-8871-838F633645F2}">
      <dsp:nvSpPr>
        <dsp:cNvPr id="0" name=""/>
        <dsp:cNvSpPr/>
      </dsp:nvSpPr>
      <dsp:spPr>
        <a:xfrm>
          <a:off x="196534" y="1989426"/>
          <a:ext cx="238379" cy="23837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65F4E6E-7832-4029-8C8B-17CF4893BA98}">
      <dsp:nvSpPr>
        <dsp:cNvPr id="0" name=""/>
        <dsp:cNvSpPr/>
      </dsp:nvSpPr>
      <dsp:spPr>
        <a:xfrm>
          <a:off x="363400" y="1655694"/>
          <a:ext cx="238379" cy="238379"/>
        </a:xfrm>
        <a:prstGeom prst="ellipse">
          <a:avLst/>
        </a:prstGeom>
        <a:solidFill>
          <a:schemeClr val="accent5">
            <a:hueOff val="-408519"/>
            <a:satOff val="-568"/>
            <a:lumOff val="-2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2425078-A56F-4D7E-BA17-2DCEA9748ABC}">
      <dsp:nvSpPr>
        <dsp:cNvPr id="0" name=""/>
        <dsp:cNvSpPr/>
      </dsp:nvSpPr>
      <dsp:spPr>
        <a:xfrm>
          <a:off x="763878" y="1722441"/>
          <a:ext cx="374596" cy="374596"/>
        </a:xfrm>
        <a:prstGeom prst="ellipse">
          <a:avLst/>
        </a:prstGeom>
        <a:solidFill>
          <a:schemeClr val="accent5">
            <a:hueOff val="-817038"/>
            <a:satOff val="-1136"/>
            <a:lumOff val="-43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60F5341-8049-4BEF-BDA4-059DE4FC6661}">
      <dsp:nvSpPr>
        <dsp:cNvPr id="0" name=""/>
        <dsp:cNvSpPr/>
      </dsp:nvSpPr>
      <dsp:spPr>
        <a:xfrm>
          <a:off x="1097610" y="1355336"/>
          <a:ext cx="238379" cy="238379"/>
        </a:xfrm>
        <a:prstGeom prst="ellipse">
          <a:avLst/>
        </a:prstGeom>
        <a:solidFill>
          <a:schemeClr val="accent5">
            <a:hueOff val="-1225557"/>
            <a:satOff val="-1705"/>
            <a:lumOff val="-65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18AD78A-9517-4836-9551-EE93F86DDBCD}">
      <dsp:nvSpPr>
        <dsp:cNvPr id="0" name=""/>
        <dsp:cNvSpPr/>
      </dsp:nvSpPr>
      <dsp:spPr>
        <a:xfrm>
          <a:off x="1531461" y="1221843"/>
          <a:ext cx="238379" cy="238379"/>
        </a:xfrm>
        <a:prstGeom prst="ellipse">
          <a:avLst/>
        </a:prstGeom>
        <a:solidFill>
          <a:schemeClr val="accent5">
            <a:hueOff val="-1634077"/>
            <a:satOff val="-2273"/>
            <a:lumOff val="-87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043A634-E66A-442F-8FD4-9ED12051F1F3}">
      <dsp:nvSpPr>
        <dsp:cNvPr id="0" name=""/>
        <dsp:cNvSpPr/>
      </dsp:nvSpPr>
      <dsp:spPr>
        <a:xfrm>
          <a:off x="2065432" y="1455455"/>
          <a:ext cx="238379" cy="238379"/>
        </a:xfrm>
        <a:prstGeom prst="ellipse">
          <a:avLst/>
        </a:prstGeom>
        <a:solidFill>
          <a:schemeClr val="accent5">
            <a:hueOff val="-2042596"/>
            <a:satOff val="-2841"/>
            <a:lumOff val="-108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ADFE07E-9FC1-4177-821B-6017CECEB590}">
      <dsp:nvSpPr>
        <dsp:cNvPr id="0" name=""/>
        <dsp:cNvSpPr/>
      </dsp:nvSpPr>
      <dsp:spPr>
        <a:xfrm>
          <a:off x="2399164" y="1622321"/>
          <a:ext cx="374596" cy="374596"/>
        </a:xfrm>
        <a:prstGeom prst="ellipse">
          <a:avLst/>
        </a:prstGeom>
        <a:solidFill>
          <a:schemeClr val="accent5">
            <a:hueOff val="-2451115"/>
            <a:satOff val="-3409"/>
            <a:lumOff val="-130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5DCBBD8-7D31-46C9-A229-35CE45A1E7FA}">
      <dsp:nvSpPr>
        <dsp:cNvPr id="0" name=""/>
        <dsp:cNvSpPr/>
      </dsp:nvSpPr>
      <dsp:spPr>
        <a:xfrm>
          <a:off x="2866388" y="1989426"/>
          <a:ext cx="238379" cy="238379"/>
        </a:xfrm>
        <a:prstGeom prst="ellipse">
          <a:avLst/>
        </a:prstGeom>
        <a:solidFill>
          <a:schemeClr val="accent5">
            <a:hueOff val="-2859634"/>
            <a:satOff val="-3978"/>
            <a:lumOff val="-15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5714644-3CA0-402E-9554-9ABBAA4D0526}">
      <dsp:nvSpPr>
        <dsp:cNvPr id="0" name=""/>
        <dsp:cNvSpPr/>
      </dsp:nvSpPr>
      <dsp:spPr>
        <a:xfrm>
          <a:off x="2083287" y="1840381"/>
          <a:ext cx="238379" cy="238379"/>
        </a:xfrm>
        <a:prstGeom prst="ellipse">
          <a:avLst/>
        </a:prstGeom>
        <a:solidFill>
          <a:schemeClr val="accent5">
            <a:hueOff val="-3268153"/>
            <a:satOff val="-4546"/>
            <a:lumOff val="-17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21CA24-C67D-4CCC-BB95-D6849CCC2570}">
      <dsp:nvSpPr>
        <dsp:cNvPr id="0" name=""/>
        <dsp:cNvSpPr/>
      </dsp:nvSpPr>
      <dsp:spPr>
        <a:xfrm>
          <a:off x="1331222" y="1655694"/>
          <a:ext cx="612976" cy="612976"/>
        </a:xfrm>
        <a:prstGeom prst="ellipse">
          <a:avLst/>
        </a:prstGeom>
        <a:solidFill>
          <a:schemeClr val="accent5">
            <a:hueOff val="-3676672"/>
            <a:satOff val="-5114"/>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16310B-F7F6-411C-853A-295F9D23F55B}">
      <dsp:nvSpPr>
        <dsp:cNvPr id="0" name=""/>
        <dsp:cNvSpPr/>
      </dsp:nvSpPr>
      <dsp:spPr>
        <a:xfrm>
          <a:off x="29669" y="2923875"/>
          <a:ext cx="238379" cy="238379"/>
        </a:xfrm>
        <a:prstGeom prst="flowChartMagneticDisk">
          <a:avLst/>
        </a:prstGeom>
        <a:solidFill>
          <a:schemeClr val="accent5">
            <a:hueOff val="-4085191"/>
            <a:satOff val="-5682"/>
            <a:lumOff val="-217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6FE262-09B4-41D6-AABE-0D5E87A4F68B}">
      <dsp:nvSpPr>
        <dsp:cNvPr id="0" name=""/>
        <dsp:cNvSpPr/>
      </dsp:nvSpPr>
      <dsp:spPr>
        <a:xfrm>
          <a:off x="229908" y="3224233"/>
          <a:ext cx="374596" cy="374596"/>
        </a:xfrm>
        <a:prstGeom prst="flowChartMagneticDisk">
          <a:avLst/>
        </a:prstGeom>
        <a:solidFill>
          <a:schemeClr val="accent5">
            <a:hueOff val="-4493710"/>
            <a:satOff val="-6250"/>
            <a:lumOff val="-239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5A9265-CDF6-404C-B624-2F975FE4CEED}">
      <dsp:nvSpPr>
        <dsp:cNvPr id="0" name=""/>
        <dsp:cNvSpPr/>
      </dsp:nvSpPr>
      <dsp:spPr>
        <a:xfrm>
          <a:off x="730505" y="3491219"/>
          <a:ext cx="544868" cy="544868"/>
        </a:xfrm>
        <a:prstGeom prst="flowChartMagneticDisk">
          <a:avLst/>
        </a:prstGeom>
        <a:solidFill>
          <a:schemeClr val="accent5">
            <a:hueOff val="-4902230"/>
            <a:satOff val="-6819"/>
            <a:lumOff val="-261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45847C5-C941-42CF-840F-9967B9E877CA}">
      <dsp:nvSpPr>
        <dsp:cNvPr id="0" name=""/>
        <dsp:cNvSpPr/>
      </dsp:nvSpPr>
      <dsp:spPr>
        <a:xfrm>
          <a:off x="1431342" y="3925070"/>
          <a:ext cx="238379" cy="238379"/>
        </a:xfrm>
        <a:prstGeom prst="flowChartMagneticDisk">
          <a:avLst/>
        </a:prstGeom>
        <a:solidFill>
          <a:schemeClr val="accent5">
            <a:hueOff val="-5310748"/>
            <a:satOff val="-7387"/>
            <a:lumOff val="-283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63E4077-0AF0-4155-BEA3-DE0446CCAF2F}">
      <dsp:nvSpPr>
        <dsp:cNvPr id="0" name=""/>
        <dsp:cNvSpPr/>
      </dsp:nvSpPr>
      <dsp:spPr>
        <a:xfrm>
          <a:off x="1564834" y="3491219"/>
          <a:ext cx="374596" cy="374596"/>
        </a:xfrm>
        <a:prstGeom prst="flowChartMagneticDisk">
          <a:avLst/>
        </a:prstGeom>
        <a:solidFill>
          <a:schemeClr val="accent5">
            <a:hueOff val="-5719268"/>
            <a:satOff val="-7955"/>
            <a:lumOff val="-305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4CAB4FC-3E73-4F2E-8DD7-69E4AF81F806}">
      <dsp:nvSpPr>
        <dsp:cNvPr id="0" name=""/>
        <dsp:cNvSpPr/>
      </dsp:nvSpPr>
      <dsp:spPr>
        <a:xfrm>
          <a:off x="1898566" y="3958443"/>
          <a:ext cx="238379" cy="238379"/>
        </a:xfrm>
        <a:prstGeom prst="flowChartMagneticDisk">
          <a:avLst/>
        </a:prstGeom>
        <a:solidFill>
          <a:schemeClr val="accent5">
            <a:hueOff val="-6127787"/>
            <a:satOff val="-8523"/>
            <a:lumOff val="-326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873E5D1-23A8-4FC8-A3D4-967DDA988444}">
      <dsp:nvSpPr>
        <dsp:cNvPr id="0" name=""/>
        <dsp:cNvSpPr/>
      </dsp:nvSpPr>
      <dsp:spPr>
        <a:xfrm>
          <a:off x="2198925" y="3424472"/>
          <a:ext cx="544868" cy="544868"/>
        </a:xfrm>
        <a:prstGeom prst="flowChartMagneticDisk">
          <a:avLst/>
        </a:prstGeom>
        <a:solidFill>
          <a:schemeClr val="accent5">
            <a:hueOff val="-6536306"/>
            <a:satOff val="-9092"/>
            <a:lumOff val="-34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77D5E85-CF69-48E6-8E13-CA9D3EE4E1CE}">
      <dsp:nvSpPr>
        <dsp:cNvPr id="0" name=""/>
        <dsp:cNvSpPr/>
      </dsp:nvSpPr>
      <dsp:spPr>
        <a:xfrm>
          <a:off x="2933135" y="3290980"/>
          <a:ext cx="374596" cy="374596"/>
        </a:xfrm>
        <a:prstGeom prst="flowChartMagneticDisk">
          <a:avLst/>
        </a:prstGeom>
        <a:solidFill>
          <a:schemeClr val="accent5">
            <a:hueOff val="-6944825"/>
            <a:satOff val="-9660"/>
            <a:lumOff val="-37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12F6A17-EF79-4FBF-9DFF-4A81FAD329A7}">
      <dsp:nvSpPr>
        <dsp:cNvPr id="0" name=""/>
        <dsp:cNvSpPr/>
      </dsp:nvSpPr>
      <dsp:spPr>
        <a:xfrm>
          <a:off x="3307731" y="1721886"/>
          <a:ext cx="1100137" cy="2100282"/>
        </a:xfrm>
        <a:prstGeom prst="chevron">
          <a:avLst>
            <a:gd name="adj" fmla="val 6231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2FD8903-B343-4B7E-B4AA-3C80418303DD}">
      <dsp:nvSpPr>
        <dsp:cNvPr id="0" name=""/>
        <dsp:cNvSpPr/>
      </dsp:nvSpPr>
      <dsp:spPr>
        <a:xfrm>
          <a:off x="4207844" y="1721886"/>
          <a:ext cx="1100137" cy="2100282"/>
        </a:xfrm>
        <a:prstGeom prst="chevron">
          <a:avLst>
            <a:gd name="adj" fmla="val 62310"/>
          </a:avLst>
        </a:prstGeom>
        <a:solidFill>
          <a:schemeClr val="accent5">
            <a:hueOff val="-7353344"/>
            <a:satOff val="-10228"/>
            <a:lumOff val="-3922"/>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A780C9D-84BB-489F-A5CF-68C85C79F49B}">
      <dsp:nvSpPr>
        <dsp:cNvPr id="0" name=""/>
        <dsp:cNvSpPr/>
      </dsp:nvSpPr>
      <dsp:spPr>
        <a:xfrm>
          <a:off x="5427997" y="1548314"/>
          <a:ext cx="2550318" cy="2550318"/>
        </a:xfrm>
        <a:prstGeom prst="flowChartMagneticDisk">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pl-PL" sz="2600" b="1" kern="1200" dirty="0"/>
            <a:t>3,4 mln </a:t>
          </a:r>
          <a:br>
            <a:rPr lang="pl-PL" sz="2600" b="1" kern="1200" dirty="0"/>
          </a:br>
          <a:r>
            <a:rPr lang="en-GB" sz="2600" b="1" kern="1200" noProof="0" dirty="0"/>
            <a:t>records</a:t>
          </a:r>
          <a:r>
            <a:rPr lang="pl-PL" sz="2600" b="1" kern="1200" dirty="0"/>
            <a:t> </a:t>
          </a:r>
        </a:p>
        <a:p>
          <a:pPr marL="0" lvl="0" indent="0" algn="ctr" defTabSz="1155700">
            <a:lnSpc>
              <a:spcPct val="90000"/>
            </a:lnSpc>
            <a:spcBef>
              <a:spcPct val="0"/>
            </a:spcBef>
            <a:spcAft>
              <a:spcPct val="35000"/>
            </a:spcAft>
            <a:buNone/>
          </a:pPr>
          <a:r>
            <a:rPr lang="pl-PL" sz="2600" kern="1200" dirty="0"/>
            <a:t>(1,5 GB)</a:t>
          </a:r>
        </a:p>
      </dsp:txBody>
      <dsp:txXfrm>
        <a:off x="5427997" y="2398420"/>
        <a:ext cx="2550318" cy="127515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0.0463</cdr:x>
      <cdr:y>0</cdr:y>
    </cdr:from>
    <cdr:to>
      <cdr:x>0.10263</cdr:x>
      <cdr:y>0.0819</cdr:y>
    </cdr:to>
    <cdr:sp macro="" textlink="">
      <cdr:nvSpPr>
        <cdr:cNvPr id="2" name="pole tekstowe 1"/>
        <cdr:cNvSpPr txBox="1"/>
      </cdr:nvSpPr>
      <cdr:spPr>
        <a:xfrm xmlns:a="http://schemas.openxmlformats.org/drawingml/2006/main">
          <a:off x="321741" y="0"/>
          <a:ext cx="391462" cy="2792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pl-PL" sz="900">
              <a:latin typeface="Fira Sans" panose="020B0503050000020004" pitchFamily="34" charset="0"/>
              <a:ea typeface="Fira Sans" panose="020B0503050000020004" pitchFamily="34" charset="0"/>
            </a:rPr>
            <a:t>szt.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C8205-11B7-4BD5-88A4-8543D2F7435E}" type="datetimeFigureOut">
              <a:rPr lang="pl-PL" smtClean="0"/>
              <a:t>31.05.2023</a:t>
            </a:fld>
            <a:endParaRPr lang="pl-PL"/>
          </a:p>
        </p:txBody>
      </p:sp>
      <p:sp>
        <p:nvSpPr>
          <p:cNvPr id="4" name="Symbol zastępczy obrazu slajd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2498D6-1764-42F1-9A4A-D767862E4E83}" type="slidenum">
              <a:rPr lang="pl-PL" smtClean="0"/>
              <a:t>‹#›</a:t>
            </a:fld>
            <a:endParaRPr lang="pl-PL"/>
          </a:p>
        </p:txBody>
      </p:sp>
    </p:spTree>
    <p:extLst>
      <p:ext uri="{BB962C8B-B14F-4D97-AF65-F5344CB8AC3E}">
        <p14:creationId xmlns:p14="http://schemas.microsoft.com/office/powerpoint/2010/main" val="3695697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1D09DB04-EA63-41B7-8C4F-A1B5A8053A37}" type="slidenum">
              <a:rPr lang="pl-PL" smtClean="0">
                <a:solidFill>
                  <a:prstClr val="black"/>
                </a:solidFill>
              </a:rPr>
              <a:pPr/>
              <a:t>1</a:t>
            </a:fld>
            <a:endParaRPr lang="pl-PL" dirty="0">
              <a:solidFill>
                <a:prstClr val="black"/>
              </a:solidFill>
            </a:endParaRPr>
          </a:p>
        </p:txBody>
      </p:sp>
    </p:spTree>
    <p:extLst>
      <p:ext uri="{BB962C8B-B14F-4D97-AF65-F5344CB8AC3E}">
        <p14:creationId xmlns:p14="http://schemas.microsoft.com/office/powerpoint/2010/main" val="296431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7</a:t>
            </a:fld>
            <a:endParaRPr lang="pl-PL"/>
          </a:p>
        </p:txBody>
      </p:sp>
    </p:spTree>
    <p:extLst>
      <p:ext uri="{BB962C8B-B14F-4D97-AF65-F5344CB8AC3E}">
        <p14:creationId xmlns:p14="http://schemas.microsoft.com/office/powerpoint/2010/main" val="168609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10</a:t>
            </a:fld>
            <a:endParaRPr lang="pl-PL"/>
          </a:p>
        </p:txBody>
      </p:sp>
    </p:spTree>
    <p:extLst>
      <p:ext uri="{BB962C8B-B14F-4D97-AF65-F5344CB8AC3E}">
        <p14:creationId xmlns:p14="http://schemas.microsoft.com/office/powerpoint/2010/main" val="287892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13</a:t>
            </a:fld>
            <a:endParaRPr lang="pl-PL"/>
          </a:p>
        </p:txBody>
      </p:sp>
    </p:spTree>
    <p:extLst>
      <p:ext uri="{BB962C8B-B14F-4D97-AF65-F5344CB8AC3E}">
        <p14:creationId xmlns:p14="http://schemas.microsoft.com/office/powerpoint/2010/main" val="93476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kern="1200" dirty="0">
                <a:solidFill>
                  <a:schemeClr val="tx1"/>
                </a:solidFill>
                <a:effectLst/>
                <a:latin typeface="+mn-lt"/>
                <a:ea typeface="+mn-ea"/>
                <a:cs typeface="+mn-cs"/>
              </a:rPr>
              <a:t>Kluczowym elementem analizy i wykorzystania danych pozyskanych z </a:t>
            </a:r>
            <a:r>
              <a:rPr lang="pl-PL" sz="1200" kern="1200" dirty="0" err="1">
                <a:solidFill>
                  <a:schemeClr val="tx1"/>
                </a:solidFill>
                <a:effectLst/>
                <a:latin typeface="+mn-lt"/>
                <a:ea typeface="+mn-ea"/>
                <a:cs typeface="+mn-cs"/>
              </a:rPr>
              <a:t>webscrapingu</a:t>
            </a:r>
            <a:r>
              <a:rPr lang="pl-PL" sz="1200" kern="1200" dirty="0">
                <a:solidFill>
                  <a:schemeClr val="tx1"/>
                </a:solidFill>
                <a:effectLst/>
                <a:latin typeface="+mn-lt"/>
                <a:ea typeface="+mn-ea"/>
                <a:cs typeface="+mn-cs"/>
              </a:rPr>
              <a:t> jest powiązanie ich z danymi statystycznymi. </a:t>
            </a:r>
          </a:p>
          <a:p>
            <a:endParaRPr lang="pl-PL" sz="1200" kern="1200" dirty="0">
              <a:solidFill>
                <a:schemeClr val="tx1"/>
              </a:solidFill>
              <a:effectLst/>
              <a:latin typeface="+mn-lt"/>
              <a:ea typeface="+mn-ea"/>
              <a:cs typeface="+mn-cs"/>
            </a:endParaRPr>
          </a:p>
          <a:p>
            <a:r>
              <a:rPr lang="pl-PL" sz="1200" kern="1200" dirty="0">
                <a:solidFill>
                  <a:schemeClr val="tx1"/>
                </a:solidFill>
                <a:effectLst/>
                <a:latin typeface="+mn-lt"/>
                <a:ea typeface="+mn-ea"/>
                <a:cs typeface="+mn-cs"/>
              </a:rPr>
              <a:t>Wydaje się, że adres jest najprostszą metodą połączenia danych ale korzystanie ze skrótów w nazwach, błędy ortograficzne i różna składnia wywołuje olbrzymie trudności przy próbach scalenia danych. </a:t>
            </a:r>
          </a:p>
          <a:p>
            <a:endParaRPr lang="pl-PL" sz="1200" kern="1200" dirty="0">
              <a:solidFill>
                <a:schemeClr val="tx1"/>
              </a:solidFill>
              <a:effectLst/>
              <a:latin typeface="+mn-lt"/>
              <a:ea typeface="+mn-ea"/>
              <a:cs typeface="+mn-cs"/>
            </a:endParaRPr>
          </a:p>
          <a:p>
            <a:r>
              <a:rPr lang="pl-PL" sz="1200" kern="1200" dirty="0">
                <a:solidFill>
                  <a:schemeClr val="tx1"/>
                </a:solidFill>
                <a:effectLst/>
                <a:latin typeface="+mn-lt"/>
                <a:ea typeface="+mn-ea"/>
                <a:cs typeface="+mn-cs"/>
              </a:rPr>
              <a:t>W naszym wypadku zdecydowaliśmy się na skorzystanie z API, które pozwoliło nam ustrukturyzować zapis danych adresowych i nadać obiektom współrzędne geograficzne. Dzięki temu udało się zwiększyć jakoś łączenia danych. </a:t>
            </a:r>
          </a:p>
          <a:p>
            <a:endParaRPr lang="pl-PL" sz="1200" kern="1200" dirty="0">
              <a:solidFill>
                <a:schemeClr val="tx1"/>
              </a:solidFill>
              <a:effectLst/>
              <a:latin typeface="+mn-lt"/>
              <a:ea typeface="+mn-ea"/>
              <a:cs typeface="+mn-cs"/>
            </a:endParaRPr>
          </a:p>
          <a:p>
            <a:r>
              <a:rPr lang="pl-PL" sz="1200" kern="1200" dirty="0">
                <a:solidFill>
                  <a:schemeClr val="tx1"/>
                </a:solidFill>
                <a:effectLst/>
                <a:latin typeface="+mn-lt"/>
                <a:ea typeface="+mn-ea"/>
                <a:cs typeface="+mn-cs"/>
              </a:rPr>
              <a:t>Dzięki metodzie wyszukiwania rozmytego do sprawdzenia podobieństwa nazw obiektów. Udało nam się poradzić sobie z obiektami o wielu punktach adresowych lub obiektami które kierują pod jeden adres. </a:t>
            </a:r>
          </a:p>
          <a:p>
            <a:endParaRPr lang="pl-PL" sz="1200" kern="1200" dirty="0">
              <a:solidFill>
                <a:schemeClr val="tx1"/>
              </a:solidFill>
              <a:effectLst/>
              <a:latin typeface="+mn-lt"/>
              <a:ea typeface="+mn-ea"/>
              <a:cs typeface="+mn-cs"/>
            </a:endParaRPr>
          </a:p>
          <a:p>
            <a:r>
              <a:rPr lang="pl-PL" sz="1200" kern="1200" dirty="0">
                <a:solidFill>
                  <a:schemeClr val="tx1"/>
                </a:solidFill>
                <a:effectLst/>
                <a:latin typeface="+mn-lt"/>
                <a:ea typeface="+mn-ea"/>
                <a:cs typeface="+mn-cs"/>
              </a:rPr>
              <a:t>Po analizach został ustalony próg zbieżności i maksymalna odległość pomiędzy obiektami. W ten sposób udało nam się połączyć 60% obiektów z portalu </a:t>
            </a:r>
            <a:r>
              <a:rPr lang="pl-PL" sz="1200" kern="1200" dirty="0" err="1">
                <a:solidFill>
                  <a:schemeClr val="tx1"/>
                </a:solidFill>
                <a:effectLst/>
                <a:latin typeface="+mn-lt"/>
                <a:ea typeface="+mn-ea"/>
                <a:cs typeface="+mn-cs"/>
              </a:rPr>
              <a:t>booking</a:t>
            </a:r>
            <a:r>
              <a:rPr lang="pl-PL" sz="1200" kern="1200" dirty="0">
                <a:solidFill>
                  <a:schemeClr val="tx1"/>
                </a:solidFill>
                <a:effectLst/>
                <a:latin typeface="+mn-lt"/>
                <a:ea typeface="+mn-ea"/>
                <a:cs typeface="+mn-cs"/>
              </a:rPr>
              <a:t> z naszymi bazami.</a:t>
            </a:r>
          </a:p>
          <a:p>
            <a:endParaRPr lang="pl-PL" sz="1200" kern="1200" dirty="0">
              <a:solidFill>
                <a:schemeClr val="tx1"/>
              </a:solidFill>
              <a:effectLst/>
              <a:latin typeface="+mn-lt"/>
              <a:ea typeface="+mn-ea"/>
              <a:cs typeface="+mn-cs"/>
            </a:endParaRPr>
          </a:p>
          <a:p>
            <a:r>
              <a:rPr lang="pl-PL" sz="1200" kern="1200" dirty="0">
                <a:solidFill>
                  <a:schemeClr val="tx1"/>
                </a:solidFill>
                <a:effectLst/>
                <a:latin typeface="+mn-lt"/>
                <a:ea typeface="+mn-ea"/>
                <a:cs typeface="+mn-cs"/>
              </a:rPr>
              <a:t>Dla złączonych obiektów następnie przypisaliśmy liczbę turystów i noclegów i uzyskaliśmy w ten sposób nasz zbiór uczący dla przetestowania metod uczenia maszynowego aby </a:t>
            </a:r>
            <a:r>
              <a:rPr lang="pl-PL" sz="1200" kern="1200" dirty="0" err="1">
                <a:solidFill>
                  <a:schemeClr val="tx1"/>
                </a:solidFill>
                <a:effectLst/>
                <a:latin typeface="+mn-lt"/>
                <a:ea typeface="+mn-ea"/>
                <a:cs typeface="+mn-cs"/>
              </a:rPr>
              <a:t>zimputować</a:t>
            </a:r>
            <a:r>
              <a:rPr lang="pl-PL" sz="1200" kern="1200" dirty="0">
                <a:solidFill>
                  <a:schemeClr val="tx1"/>
                </a:solidFill>
                <a:effectLst/>
                <a:latin typeface="+mn-lt"/>
                <a:ea typeface="+mn-ea"/>
                <a:cs typeface="+mn-cs"/>
              </a:rPr>
              <a:t> brakujące dane i uzyskać tablice wynikowe.</a:t>
            </a:r>
          </a:p>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14</a:t>
            </a:fld>
            <a:endParaRPr lang="pl-PL"/>
          </a:p>
        </p:txBody>
      </p:sp>
    </p:spTree>
    <p:extLst>
      <p:ext uri="{BB962C8B-B14F-4D97-AF65-F5344CB8AC3E}">
        <p14:creationId xmlns:p14="http://schemas.microsoft.com/office/powerpoint/2010/main" val="381259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a:p>
            <a:r>
              <a:rPr lang="en-US" dirty="0"/>
              <a:t>TSA-Table 3 describes an additional important component of visitor expenditure and focuses on </a:t>
            </a:r>
            <a:r>
              <a:rPr lang="en-US" b="1" dirty="0"/>
              <a:t>outbound tourism</a:t>
            </a:r>
            <a:r>
              <a:rPr lang="en-US" dirty="0"/>
              <a:t>. </a:t>
            </a:r>
          </a:p>
          <a:p>
            <a:r>
              <a:rPr lang="en-US" dirty="0"/>
              <a:t> It describes visitor expenditure on outbound tourism related to same-day visitors and tourists staying overnight, </a:t>
            </a:r>
            <a:r>
              <a:rPr lang="en-US" b="1" dirty="0"/>
              <a:t>apart </a:t>
            </a:r>
            <a:r>
              <a:rPr lang="en-US" dirty="0"/>
              <a:t>from that paid domestically before travelling abroad (see TSA-Table 2). </a:t>
            </a:r>
          </a:p>
        </p:txBody>
      </p:sp>
      <p:sp>
        <p:nvSpPr>
          <p:cNvPr id="4" name="Symbol zastępczy numeru slajdu 3"/>
          <p:cNvSpPr>
            <a:spLocks noGrp="1"/>
          </p:cNvSpPr>
          <p:nvPr>
            <p:ph type="sldNum" sz="quarter" idx="10"/>
          </p:nvPr>
        </p:nvSpPr>
        <p:spPr/>
        <p:txBody>
          <a:bodyPr/>
          <a:lstStyle/>
          <a:p>
            <a:fld id="{19C1351D-2E30-4B65-A3A0-1D82E46C47D4}" type="slidenum">
              <a:rPr lang="pl-PL" smtClean="0"/>
              <a:pPr/>
              <a:t>20</a:t>
            </a:fld>
            <a:endParaRPr lang="pl-PL"/>
          </a:p>
        </p:txBody>
      </p:sp>
    </p:spTree>
    <p:extLst>
      <p:ext uri="{BB962C8B-B14F-4D97-AF65-F5344CB8AC3E}">
        <p14:creationId xmlns:p14="http://schemas.microsoft.com/office/powerpoint/2010/main" val="286268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34</a:t>
            </a:fld>
            <a:endParaRPr lang="pl-PL"/>
          </a:p>
        </p:txBody>
      </p:sp>
    </p:spTree>
    <p:extLst>
      <p:ext uri="{BB962C8B-B14F-4D97-AF65-F5344CB8AC3E}">
        <p14:creationId xmlns:p14="http://schemas.microsoft.com/office/powerpoint/2010/main" val="385480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32498D6-1764-42F1-9A4A-D767862E4E83}" type="slidenum">
              <a:rPr lang="pl-PL" smtClean="0"/>
              <a:t>35</a:t>
            </a:fld>
            <a:endParaRPr lang="pl-PL"/>
          </a:p>
        </p:txBody>
      </p:sp>
    </p:spTree>
    <p:extLst>
      <p:ext uri="{BB962C8B-B14F-4D97-AF65-F5344CB8AC3E}">
        <p14:creationId xmlns:p14="http://schemas.microsoft.com/office/powerpoint/2010/main" val="130141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1D09DB04-EA63-41B7-8C4F-A1B5A8053A37}" type="slidenum">
              <a:rPr lang="pl-PL" smtClean="0">
                <a:solidFill>
                  <a:prstClr val="black"/>
                </a:solidFill>
              </a:rPr>
              <a:pPr/>
              <a:t>37</a:t>
            </a:fld>
            <a:endParaRPr lang="pl-PL">
              <a:solidFill>
                <a:prstClr val="black"/>
              </a:solidFill>
            </a:endParaRPr>
          </a:p>
        </p:txBody>
      </p:sp>
    </p:spTree>
    <p:extLst>
      <p:ext uri="{BB962C8B-B14F-4D97-AF65-F5344CB8AC3E}">
        <p14:creationId xmlns:p14="http://schemas.microsoft.com/office/powerpoint/2010/main" val="1424421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l-PL"/>
              <a:t>Kliknij, aby edytować styl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3C511F16-6DF1-42F0-BDAC-3D6994CBF11D}"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11"/>
          </p:nvPr>
        </p:nvSpPr>
        <p:spPr/>
        <p:txBody>
          <a:bodyPr/>
          <a:lstStyle/>
          <a:p>
            <a:endParaRPr lang="pl-PL">
              <a:solidFill>
                <a:prstClr val="black">
                  <a:tint val="75000"/>
                </a:prstClr>
              </a:solidFill>
            </a:endParaRPr>
          </a:p>
        </p:txBody>
      </p:sp>
      <p:sp>
        <p:nvSpPr>
          <p:cNvPr id="6" name="Slide Number Placeholder 5"/>
          <p:cNvSpPr>
            <a:spLocks noGrp="1"/>
          </p:cNvSpPr>
          <p:nvPr>
            <p:ph type="sldNum" sz="quarter" idx="12"/>
          </p:nvPr>
        </p:nvSpPr>
        <p:spPr/>
        <p:txBody>
          <a:bodyPr/>
          <a:lstStyle/>
          <a:p>
            <a:fld id="{36F92EC7-4B9D-428C-9087-B61AD018EF74}"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6501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EB4B5EA-AEF9-4F51-B1DA-24C1D485BAB1}"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11"/>
          </p:nvPr>
        </p:nvSpPr>
        <p:spPr/>
        <p:txBody>
          <a:bodyPr/>
          <a:lstStyle/>
          <a:p>
            <a:endParaRPr lang="pl-PL">
              <a:solidFill>
                <a:prstClr val="black">
                  <a:tint val="75000"/>
                </a:prstClr>
              </a:solidFill>
            </a:endParaRPr>
          </a:p>
        </p:txBody>
      </p:sp>
      <p:pic>
        <p:nvPicPr>
          <p:cNvPr id="7" name="Obraz 6"/>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8"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9"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405700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A4311D41-9C40-4CC6-8B4D-7E3B982CAA5A}"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11"/>
          </p:nvPr>
        </p:nvSpPr>
        <p:spPr/>
        <p:txBody>
          <a:bodyPr/>
          <a:lstStyle/>
          <a:p>
            <a:endParaRPr lang="pl-PL">
              <a:solidFill>
                <a:prstClr val="black">
                  <a:tint val="75000"/>
                </a:prstClr>
              </a:solidFill>
            </a:endParaRPr>
          </a:p>
        </p:txBody>
      </p:sp>
      <p:pic>
        <p:nvPicPr>
          <p:cNvPr id="7" name="Obraz 6"/>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8"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9"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58003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8"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2" name="Title 1"/>
          <p:cNvSpPr>
            <a:spLocks noGrp="1"/>
          </p:cNvSpPr>
          <p:nvPr>
            <p:ph type="title"/>
          </p:nvPr>
        </p:nvSpPr>
        <p:spPr>
          <a:xfrm>
            <a:off x="285708" y="365127"/>
            <a:ext cx="8613592" cy="897004"/>
          </a:xfrm>
        </p:spPr>
        <p:txBody>
          <a:bodyPr>
            <a:normAutofit/>
          </a:bodyPr>
          <a:lstStyle>
            <a:lvl1pPr>
              <a:defRPr sz="3000" b="1">
                <a:solidFill>
                  <a:srgbClr val="001D77"/>
                </a:solidFill>
                <a:latin typeface="Fira Sans" panose="020B0503050000020004" pitchFamily="34" charset="0"/>
                <a:ea typeface="Fira Sans" panose="020B0503050000020004" pitchFamily="34" charset="0"/>
              </a:defRPr>
            </a:lvl1pPr>
          </a:lstStyle>
          <a:p>
            <a:r>
              <a:rPr lang="pl-PL" dirty="0"/>
              <a:t>Kliknij, aby edytować styl</a:t>
            </a:r>
            <a:endParaRPr lang="en-US" dirty="0"/>
          </a:p>
        </p:txBody>
      </p:sp>
      <p:sp>
        <p:nvSpPr>
          <p:cNvPr id="3" name="Content Placeholder 2"/>
          <p:cNvSpPr>
            <a:spLocks noGrp="1"/>
          </p:cNvSpPr>
          <p:nvPr>
            <p:ph idx="1"/>
          </p:nvPr>
        </p:nvSpPr>
        <p:spPr>
          <a:xfrm>
            <a:off x="285707" y="1461752"/>
            <a:ext cx="8613593" cy="4715211"/>
          </a:xfrm>
        </p:spPr>
        <p:txBody>
          <a:bodyPr/>
          <a:lstStyle>
            <a:lvl1pPr>
              <a:defRPr>
                <a:latin typeface="Fira Sans" panose="020B0503050000020004" pitchFamily="34" charset="0"/>
                <a:ea typeface="Fira Sans" panose="020B0503050000020004" pitchFamily="34" charset="0"/>
              </a:defRPr>
            </a:lvl1pPr>
            <a:lvl2pPr>
              <a:defRPr>
                <a:latin typeface="Fira Sans" panose="020B0503050000020004" pitchFamily="34" charset="0"/>
                <a:ea typeface="Fira Sans" panose="020B0503050000020004" pitchFamily="34" charset="0"/>
              </a:defRPr>
            </a:lvl2pPr>
            <a:lvl3pPr>
              <a:defRPr>
                <a:latin typeface="Fira Sans" panose="020B0503050000020004" pitchFamily="34" charset="0"/>
                <a:ea typeface="Fira Sans" panose="020B0503050000020004" pitchFamily="34" charset="0"/>
              </a:defRPr>
            </a:lvl3pPr>
            <a:lvl4pPr>
              <a:defRPr>
                <a:latin typeface="Fira Sans" panose="020B0503050000020004" pitchFamily="34" charset="0"/>
                <a:ea typeface="Fira Sans" panose="020B0503050000020004" pitchFamily="34" charset="0"/>
              </a:defRPr>
            </a:lvl4pPr>
            <a:lvl5pPr>
              <a:defRPr>
                <a:latin typeface="Fira Sans" panose="020B0503050000020004" pitchFamily="34" charset="0"/>
                <a:ea typeface="Fira Sans" panose="020B05030500000200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4" name="Date Placeholder 3"/>
          <p:cNvSpPr>
            <a:spLocks noGrp="1"/>
          </p:cNvSpPr>
          <p:nvPr>
            <p:ph type="dt" sz="half" idx="10"/>
          </p:nvPr>
        </p:nvSpPr>
        <p:spPr/>
        <p:txBody>
          <a:bodyPr/>
          <a:lstStyle/>
          <a:p>
            <a:fld id="{4A15C72A-3A55-44C4-A6B8-9BB6B68E2638}"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11"/>
          </p:nvPr>
        </p:nvSpPr>
        <p:spPr/>
        <p:txBody>
          <a:bodyPr/>
          <a:lstStyle/>
          <a:p>
            <a:endParaRPr lang="pl-PL">
              <a:solidFill>
                <a:prstClr val="black">
                  <a:tint val="75000"/>
                </a:prstClr>
              </a:solidFill>
            </a:endParaRPr>
          </a:p>
        </p:txBody>
      </p:sp>
      <p:sp>
        <p:nvSpPr>
          <p:cNvPr id="6" name="Slide Number Placeholder 5"/>
          <p:cNvSpPr>
            <a:spLocks noGrp="1"/>
          </p:cNvSpPr>
          <p:nvPr>
            <p:ph type="sldNum" sz="quarter" idx="12"/>
          </p:nvPr>
        </p:nvSpPr>
        <p:spPr>
          <a:xfrm>
            <a:off x="6457949" y="6356351"/>
            <a:ext cx="2591159" cy="365125"/>
          </a:xfrm>
        </p:spPr>
        <p:txBody>
          <a:bodyPr/>
          <a:lstStyle>
            <a:lvl1pPr>
              <a:defRPr>
                <a:solidFill>
                  <a:schemeClr val="bg1"/>
                </a:solidFill>
                <a:latin typeface="Fira Sans" panose="020B0503050000020004" pitchFamily="34" charset="0"/>
                <a:ea typeface="Fira Sans" panose="020B0503050000020004" pitchFamily="34" charset="0"/>
              </a:defRPr>
            </a:lvl1pPr>
          </a:lstStyle>
          <a:p>
            <a:fld id="{36F92EC7-4B9D-428C-9087-B61AD018EF74}" type="slidenum">
              <a:rPr lang="pl-PL" smtClean="0"/>
              <a:pPr/>
              <a:t>‹#›</a:t>
            </a:fld>
            <a:endParaRPr lang="pl-PL"/>
          </a:p>
        </p:txBody>
      </p:sp>
      <p:pic>
        <p:nvPicPr>
          <p:cNvPr id="7" name="Obraz 6"/>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Tree>
    <p:extLst>
      <p:ext uri="{BB962C8B-B14F-4D97-AF65-F5344CB8AC3E}">
        <p14:creationId xmlns:p14="http://schemas.microsoft.com/office/powerpoint/2010/main" val="85367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l-PL"/>
              <a:t>Kliknij, aby edytować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1C91D9BB-2C9F-40A7-8F19-57DEB151EE5A}"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11"/>
          </p:nvPr>
        </p:nvSpPr>
        <p:spPr/>
        <p:txBody>
          <a:bodyPr/>
          <a:lstStyle/>
          <a:p>
            <a:endParaRPr lang="pl-PL">
              <a:solidFill>
                <a:prstClr val="black">
                  <a:tint val="75000"/>
                </a:prstClr>
              </a:solidFill>
            </a:endParaRPr>
          </a:p>
        </p:txBody>
      </p:sp>
      <p:sp>
        <p:nvSpPr>
          <p:cNvPr id="6" name="Slide Number Placeholder 5"/>
          <p:cNvSpPr>
            <a:spLocks noGrp="1"/>
          </p:cNvSpPr>
          <p:nvPr>
            <p:ph type="sldNum" sz="quarter" idx="12"/>
          </p:nvPr>
        </p:nvSpPr>
        <p:spPr/>
        <p:txBody>
          <a:bodyPr/>
          <a:lstStyle/>
          <a:p>
            <a:fld id="{36F92EC7-4B9D-428C-9087-B61AD018EF74}"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237659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EA3AB154-A5C0-46B4-A4E3-257A2C5CCD00}" type="datetime1">
              <a:rPr lang="pl-PL" smtClean="0">
                <a:solidFill>
                  <a:prstClr val="black">
                    <a:tint val="75000"/>
                  </a:prstClr>
                </a:solidFill>
              </a:rPr>
              <a:t>31.05.2023</a:t>
            </a:fld>
            <a:endParaRPr lang="pl-PL">
              <a:solidFill>
                <a:prstClr val="black">
                  <a:tint val="75000"/>
                </a:prstClr>
              </a:solidFill>
            </a:endParaRPr>
          </a:p>
        </p:txBody>
      </p:sp>
      <p:sp>
        <p:nvSpPr>
          <p:cNvPr id="6" name="Footer Placeholder 5"/>
          <p:cNvSpPr>
            <a:spLocks noGrp="1"/>
          </p:cNvSpPr>
          <p:nvPr>
            <p:ph type="ftr" sz="quarter" idx="11"/>
          </p:nvPr>
        </p:nvSpPr>
        <p:spPr/>
        <p:txBody>
          <a:bodyPr/>
          <a:lstStyle/>
          <a:p>
            <a:endParaRPr lang="pl-PL">
              <a:solidFill>
                <a:prstClr val="black">
                  <a:tint val="75000"/>
                </a:prstClr>
              </a:solidFill>
            </a:endParaRPr>
          </a:p>
        </p:txBody>
      </p:sp>
      <p:pic>
        <p:nvPicPr>
          <p:cNvPr id="8" name="Obraz 7"/>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11"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2"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16716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l-PL"/>
              <a:t>Kliknij, aby edytować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629842" y="2505075"/>
            <a:ext cx="3868340"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4629150" y="2505075"/>
            <a:ext cx="3887391"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4A3366AC-0DEA-4A0F-8700-9CE909CA5FE3}" type="datetime1">
              <a:rPr lang="pl-PL" smtClean="0">
                <a:solidFill>
                  <a:prstClr val="black">
                    <a:tint val="75000"/>
                  </a:prstClr>
                </a:solidFill>
              </a:rPr>
              <a:t>31.05.2023</a:t>
            </a:fld>
            <a:endParaRPr lang="pl-PL">
              <a:solidFill>
                <a:prstClr val="black">
                  <a:tint val="75000"/>
                </a:prstClr>
              </a:solidFill>
            </a:endParaRPr>
          </a:p>
        </p:txBody>
      </p:sp>
      <p:sp>
        <p:nvSpPr>
          <p:cNvPr id="8" name="Footer Placeholder 7"/>
          <p:cNvSpPr>
            <a:spLocks noGrp="1"/>
          </p:cNvSpPr>
          <p:nvPr>
            <p:ph type="ftr" sz="quarter" idx="11"/>
          </p:nvPr>
        </p:nvSpPr>
        <p:spPr/>
        <p:txBody>
          <a:bodyPr/>
          <a:lstStyle/>
          <a:p>
            <a:endParaRPr lang="pl-PL">
              <a:solidFill>
                <a:prstClr val="black">
                  <a:tint val="75000"/>
                </a:prstClr>
              </a:solidFill>
            </a:endParaRPr>
          </a:p>
        </p:txBody>
      </p:sp>
      <p:pic>
        <p:nvPicPr>
          <p:cNvPr id="10" name="Obraz 9"/>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11"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2"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316741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7D94DCA7-E8A2-47AD-92B8-084D19EE1043}" type="datetime1">
              <a:rPr lang="pl-PL" smtClean="0">
                <a:solidFill>
                  <a:prstClr val="black">
                    <a:tint val="75000"/>
                  </a:prstClr>
                </a:solidFill>
              </a:rPr>
              <a:t>31.05.2023</a:t>
            </a:fld>
            <a:endParaRPr lang="pl-PL">
              <a:solidFill>
                <a:prstClr val="black">
                  <a:tint val="75000"/>
                </a:prstClr>
              </a:solidFill>
            </a:endParaRPr>
          </a:p>
        </p:txBody>
      </p:sp>
      <p:sp>
        <p:nvSpPr>
          <p:cNvPr id="4" name="Footer Placeholder 3"/>
          <p:cNvSpPr>
            <a:spLocks noGrp="1"/>
          </p:cNvSpPr>
          <p:nvPr>
            <p:ph type="ftr" sz="quarter" idx="11"/>
          </p:nvPr>
        </p:nvSpPr>
        <p:spPr/>
        <p:txBody>
          <a:bodyPr/>
          <a:lstStyle/>
          <a:p>
            <a:endParaRPr lang="pl-PL">
              <a:solidFill>
                <a:prstClr val="black">
                  <a:tint val="75000"/>
                </a:prstClr>
              </a:solidFill>
            </a:endParaRPr>
          </a:p>
        </p:txBody>
      </p:sp>
      <p:pic>
        <p:nvPicPr>
          <p:cNvPr id="6" name="Obraz 5"/>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7"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8"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14145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E84E4-8C81-469A-9ED6-B9670BE50E40}" type="datetime1">
              <a:rPr lang="pl-PL" smtClean="0">
                <a:solidFill>
                  <a:prstClr val="black">
                    <a:tint val="75000"/>
                  </a:prstClr>
                </a:solidFill>
              </a:rPr>
              <a:t>31.05.2023</a:t>
            </a:fld>
            <a:endParaRPr lang="pl-PL">
              <a:solidFill>
                <a:prstClr val="black">
                  <a:tint val="75000"/>
                </a:prstClr>
              </a:solidFill>
            </a:endParaRPr>
          </a:p>
        </p:txBody>
      </p:sp>
      <p:sp>
        <p:nvSpPr>
          <p:cNvPr id="3" name="Footer Placeholder 2"/>
          <p:cNvSpPr>
            <a:spLocks noGrp="1"/>
          </p:cNvSpPr>
          <p:nvPr>
            <p:ph type="ftr" sz="quarter" idx="11"/>
          </p:nvPr>
        </p:nvSpPr>
        <p:spPr/>
        <p:txBody>
          <a:bodyPr/>
          <a:lstStyle/>
          <a:p>
            <a:endParaRPr lang="pl-PL">
              <a:solidFill>
                <a:prstClr val="black">
                  <a:tint val="75000"/>
                </a:prstClr>
              </a:solidFill>
            </a:endParaRPr>
          </a:p>
        </p:txBody>
      </p:sp>
      <p:pic>
        <p:nvPicPr>
          <p:cNvPr id="5" name="Obraz 4"/>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6"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7"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263853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l-PL"/>
              <a:t>Kliknij, aby edytować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C46BBAB5-793E-4EE4-B66F-831F25BA47DF}" type="datetime1">
              <a:rPr lang="pl-PL" smtClean="0">
                <a:solidFill>
                  <a:prstClr val="black">
                    <a:tint val="75000"/>
                  </a:prstClr>
                </a:solidFill>
              </a:rPr>
              <a:t>31.05.2023</a:t>
            </a:fld>
            <a:endParaRPr lang="pl-PL">
              <a:solidFill>
                <a:prstClr val="black">
                  <a:tint val="75000"/>
                </a:prstClr>
              </a:solidFill>
            </a:endParaRPr>
          </a:p>
        </p:txBody>
      </p:sp>
      <p:sp>
        <p:nvSpPr>
          <p:cNvPr id="6" name="Footer Placeholder 5"/>
          <p:cNvSpPr>
            <a:spLocks noGrp="1"/>
          </p:cNvSpPr>
          <p:nvPr>
            <p:ph type="ftr" sz="quarter" idx="11"/>
          </p:nvPr>
        </p:nvSpPr>
        <p:spPr/>
        <p:txBody>
          <a:bodyPr/>
          <a:lstStyle/>
          <a:p>
            <a:endParaRPr lang="pl-PL">
              <a:solidFill>
                <a:prstClr val="black">
                  <a:tint val="75000"/>
                </a:prstClr>
              </a:solidFill>
            </a:endParaRPr>
          </a:p>
        </p:txBody>
      </p:sp>
      <p:pic>
        <p:nvPicPr>
          <p:cNvPr id="8" name="Obraz 7"/>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9"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0"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130241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C9B00CBB-B423-426C-BB5D-F7A190209120}" type="datetime1">
              <a:rPr lang="pl-PL" smtClean="0">
                <a:solidFill>
                  <a:prstClr val="black">
                    <a:tint val="75000"/>
                  </a:prstClr>
                </a:solidFill>
              </a:rPr>
              <a:t>31.05.2023</a:t>
            </a:fld>
            <a:endParaRPr lang="pl-PL">
              <a:solidFill>
                <a:prstClr val="black">
                  <a:tint val="75000"/>
                </a:prstClr>
              </a:solidFill>
            </a:endParaRPr>
          </a:p>
        </p:txBody>
      </p:sp>
      <p:sp>
        <p:nvSpPr>
          <p:cNvPr id="6" name="Footer Placeholder 5"/>
          <p:cNvSpPr>
            <a:spLocks noGrp="1"/>
          </p:cNvSpPr>
          <p:nvPr>
            <p:ph type="ftr" sz="quarter" idx="11"/>
          </p:nvPr>
        </p:nvSpPr>
        <p:spPr/>
        <p:txBody>
          <a:bodyPr/>
          <a:lstStyle/>
          <a:p>
            <a:endParaRPr lang="pl-PL">
              <a:solidFill>
                <a:prstClr val="black">
                  <a:tint val="75000"/>
                </a:prstClr>
              </a:solidFill>
            </a:endParaRPr>
          </a:p>
        </p:txBody>
      </p:sp>
      <p:pic>
        <p:nvPicPr>
          <p:cNvPr id="8" name="Obraz 7"/>
          <p:cNvPicPr/>
          <p:nvPr userDrawn="1"/>
        </p:nvPicPr>
        <p:blipFill>
          <a:blip r:embed="rId2" cstate="print">
            <a:extLst>
              <a:ext uri="{28A0092B-C50C-407E-A947-70E740481C1C}">
                <a14:useLocalDpi xmlns:a14="http://schemas.microsoft.com/office/drawing/2010/main" val="0"/>
              </a:ext>
            </a:extLst>
          </a:blip>
          <a:stretch>
            <a:fillRect/>
          </a:stretch>
        </p:blipFill>
        <p:spPr>
          <a:xfrm>
            <a:off x="285708" y="6235631"/>
            <a:ext cx="1764000" cy="576000"/>
          </a:xfrm>
          <a:prstGeom prst="rect">
            <a:avLst/>
          </a:prstGeom>
        </p:spPr>
      </p:pic>
      <p:sp>
        <p:nvSpPr>
          <p:cNvPr id="9" name="Freeform 5"/>
          <p:cNvSpPr>
            <a:spLocks/>
          </p:cNvSpPr>
          <p:nvPr userDrawn="1"/>
        </p:nvSpPr>
        <p:spPr bwMode="auto">
          <a:xfrm>
            <a:off x="8633522"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0" name="Slide Number Placeholder 5"/>
          <p:cNvSpPr>
            <a:spLocks noGrp="1"/>
          </p:cNvSpPr>
          <p:nvPr>
            <p:ph type="sldNum" sz="quarter" idx="12"/>
          </p:nvPr>
        </p:nvSpPr>
        <p:spPr>
          <a:xfrm>
            <a:off x="6457949" y="6356351"/>
            <a:ext cx="2591159" cy="365125"/>
          </a:xfrm>
        </p:spPr>
        <p:txBody>
          <a:bodyPr/>
          <a:lstStyle>
            <a:lvl1pPr>
              <a:defRPr>
                <a:solidFill>
                  <a:schemeClr val="bg1"/>
                </a:solidFill>
              </a:defRPr>
            </a:lvl1pPr>
          </a:lstStyle>
          <a:p>
            <a:fld id="{36F92EC7-4B9D-428C-9087-B61AD018EF74}" type="slidenum">
              <a:rPr lang="pl-PL" smtClean="0"/>
              <a:pPr/>
              <a:t>‹#›</a:t>
            </a:fld>
            <a:endParaRPr lang="pl-PL"/>
          </a:p>
        </p:txBody>
      </p:sp>
    </p:spTree>
    <p:extLst>
      <p:ext uri="{BB962C8B-B14F-4D97-AF65-F5344CB8AC3E}">
        <p14:creationId xmlns:p14="http://schemas.microsoft.com/office/powerpoint/2010/main" val="171189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F8DD6-F095-4152-9E5D-CC67B0ED30CD}" type="datetime1">
              <a:rPr lang="pl-PL" smtClean="0">
                <a:solidFill>
                  <a:prstClr val="black">
                    <a:tint val="75000"/>
                  </a:prstClr>
                </a:solidFill>
              </a:rPr>
              <a:t>31.05.2023</a:t>
            </a:fld>
            <a:endParaRPr lang="pl-PL">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92EC7-4B9D-428C-9087-B61AD018EF74}"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112289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jpe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mailto:p.szlachta@stat.gov.pl" TargetMode="External"/><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pole tekstowe 13"/>
          <p:cNvSpPr txBox="1"/>
          <p:nvPr/>
        </p:nvSpPr>
        <p:spPr>
          <a:xfrm>
            <a:off x="155178" y="6414036"/>
            <a:ext cx="8446592" cy="276999"/>
          </a:xfrm>
          <a:prstGeom prst="rect">
            <a:avLst/>
          </a:prstGeom>
          <a:noFill/>
        </p:spPr>
        <p:txBody>
          <a:bodyPr wrap="square" rtlCol="0" anchor="t">
            <a:spAutoFit/>
          </a:bodyPr>
          <a:lstStyle/>
          <a:p>
            <a:r>
              <a:rPr lang="en-GB" sz="1200" dirty="0">
                <a:solidFill>
                  <a:prstClr val="black"/>
                </a:solidFill>
                <a:latin typeface="Fira Sans" panose="020B0503050000020004" pitchFamily="34" charset="0"/>
                <a:ea typeface="Fira Sans" panose="020B0503050000020004" pitchFamily="34" charset="0"/>
              </a:rPr>
              <a:t>Madrid</a:t>
            </a:r>
            <a:r>
              <a:rPr lang="pl-PL" sz="1200" dirty="0">
                <a:solidFill>
                  <a:prstClr val="black"/>
                </a:solidFill>
                <a:latin typeface="Fira Sans" panose="020B0503050000020004" pitchFamily="34" charset="0"/>
                <a:ea typeface="Fira Sans" panose="020B0503050000020004" pitchFamily="34" charset="0"/>
              </a:rPr>
              <a:t>, 6th </a:t>
            </a:r>
            <a:r>
              <a:rPr lang="en-GB" sz="1200" dirty="0">
                <a:solidFill>
                  <a:prstClr val="black"/>
                </a:solidFill>
                <a:latin typeface="Fira Sans" panose="020B0503050000020004" pitchFamily="34" charset="0"/>
                <a:ea typeface="Fira Sans" panose="020B0503050000020004" pitchFamily="34" charset="0"/>
              </a:rPr>
              <a:t>July</a:t>
            </a:r>
            <a:r>
              <a:rPr lang="pl-PL" sz="1200" dirty="0">
                <a:solidFill>
                  <a:prstClr val="black"/>
                </a:solidFill>
                <a:latin typeface="Fira Sans" panose="020B0503050000020004" pitchFamily="34" charset="0"/>
                <a:ea typeface="Fira Sans" panose="020B0503050000020004" pitchFamily="34" charset="0"/>
              </a:rPr>
              <a:t> 2023</a:t>
            </a:r>
          </a:p>
        </p:txBody>
      </p:sp>
      <p:sp>
        <p:nvSpPr>
          <p:cNvPr id="4" name="pole tekstowe 3"/>
          <p:cNvSpPr txBox="1"/>
          <p:nvPr/>
        </p:nvSpPr>
        <p:spPr>
          <a:xfrm>
            <a:off x="156270" y="3023656"/>
            <a:ext cx="8767235" cy="1446550"/>
          </a:xfrm>
          <a:prstGeom prst="rect">
            <a:avLst/>
          </a:prstGeom>
          <a:noFill/>
        </p:spPr>
        <p:txBody>
          <a:bodyPr wrap="square" rtlCol="0">
            <a:spAutoFit/>
          </a:bodyPr>
          <a:lstStyle/>
          <a:p>
            <a:r>
              <a:rPr lang="pl-PL" sz="3200" b="1" dirty="0" err="1">
                <a:solidFill>
                  <a:prstClr val="white"/>
                </a:solidFill>
                <a:latin typeface="Fira Sans" panose="020B0503050000020004" pitchFamily="34" charset="0"/>
                <a:ea typeface="Fira Sans" panose="020B0503050000020004" pitchFamily="34" charset="0"/>
                <a:cs typeface="Arial" pitchFamily="34" charset="0"/>
              </a:rPr>
              <a:t>Accommodation</a:t>
            </a:r>
            <a:r>
              <a:rPr lang="pl-PL" sz="3200" b="1" dirty="0">
                <a:solidFill>
                  <a:prstClr val="white"/>
                </a:solidFill>
                <a:latin typeface="Fira Sans" panose="020B0503050000020004" pitchFamily="34" charset="0"/>
                <a:ea typeface="Fira Sans" panose="020B0503050000020004" pitchFamily="34" charset="0"/>
                <a:cs typeface="Arial" pitchFamily="34" charset="0"/>
              </a:rPr>
              <a:t> </a:t>
            </a:r>
            <a:r>
              <a:rPr lang="pl-PL" sz="3200" b="1" dirty="0" err="1">
                <a:solidFill>
                  <a:prstClr val="white"/>
                </a:solidFill>
                <a:latin typeface="Fira Sans" panose="020B0503050000020004" pitchFamily="34" charset="0"/>
                <a:ea typeface="Fira Sans" panose="020B0503050000020004" pitchFamily="34" charset="0"/>
                <a:cs typeface="Arial" pitchFamily="34" charset="0"/>
              </a:rPr>
              <a:t>Establishments</a:t>
            </a:r>
            <a:endParaRPr lang="pl-PL" sz="3200" b="1" dirty="0">
              <a:solidFill>
                <a:prstClr val="white"/>
              </a:solidFill>
              <a:latin typeface="Fira Sans" panose="020B0503050000020004" pitchFamily="34" charset="0"/>
              <a:ea typeface="Fira Sans" panose="020B0503050000020004" pitchFamily="34" charset="0"/>
              <a:cs typeface="Arial" pitchFamily="34" charset="0"/>
            </a:endParaRPr>
          </a:p>
          <a:p>
            <a:r>
              <a:rPr lang="pl-PL" sz="2400" b="1" dirty="0" err="1">
                <a:solidFill>
                  <a:prstClr val="white"/>
                </a:solidFill>
                <a:latin typeface="Fira Sans" panose="020B0503050000020004" pitchFamily="34" charset="0"/>
                <a:ea typeface="Fira Sans" panose="020B0503050000020004" pitchFamily="34" charset="0"/>
                <a:cs typeface="Arial" pitchFamily="34" charset="0"/>
              </a:rPr>
              <a:t>Use</a:t>
            </a:r>
            <a:r>
              <a:rPr lang="pl-PL" sz="2400" b="1" dirty="0">
                <a:solidFill>
                  <a:prstClr val="white"/>
                </a:solidFill>
                <a:latin typeface="Fira Sans" panose="020B0503050000020004" pitchFamily="34" charset="0"/>
                <a:ea typeface="Fira Sans" panose="020B0503050000020004" pitchFamily="34" charset="0"/>
                <a:cs typeface="Arial" pitchFamily="34" charset="0"/>
              </a:rPr>
              <a:t> </a:t>
            </a:r>
            <a:r>
              <a:rPr lang="pl-PL" sz="2400" b="1" dirty="0" err="1">
                <a:solidFill>
                  <a:prstClr val="white"/>
                </a:solidFill>
                <a:latin typeface="Fira Sans" panose="020B0503050000020004" pitchFamily="34" charset="0"/>
                <a:ea typeface="Fira Sans" panose="020B0503050000020004" pitchFamily="34" charset="0"/>
                <a:cs typeface="Arial" pitchFamily="34" charset="0"/>
              </a:rPr>
              <a:t>case</a:t>
            </a:r>
            <a:endParaRPr lang="en-GB" sz="2400" b="1" dirty="0">
              <a:solidFill>
                <a:prstClr val="white"/>
              </a:solidFill>
              <a:latin typeface="Fira Sans" panose="020B0503050000020004" pitchFamily="34" charset="0"/>
              <a:ea typeface="Fira Sans" panose="020B0503050000020004" pitchFamily="34" charset="0"/>
            </a:endParaRPr>
          </a:p>
          <a:p>
            <a:endParaRPr lang="en-GB" sz="3200" b="1" dirty="0">
              <a:solidFill>
                <a:prstClr val="white"/>
              </a:solidFill>
              <a:latin typeface="Fira Sans" panose="020B0503050000020004" pitchFamily="34" charset="0"/>
              <a:ea typeface="Fira Sans" panose="020B0503050000020004" pitchFamily="34" charset="0"/>
            </a:endParaRPr>
          </a:p>
        </p:txBody>
      </p:sp>
      <p:pic>
        <p:nvPicPr>
          <p:cNvPr id="6" name="Obraz 5"/>
          <p:cNvPicPr/>
          <p:nvPr/>
        </p:nvPicPr>
        <p:blipFill>
          <a:blip r:embed="rId4" cstate="print">
            <a:extLst>
              <a:ext uri="{28A0092B-C50C-407E-A947-70E740481C1C}">
                <a14:useLocalDpi xmlns:a14="http://schemas.microsoft.com/office/drawing/2010/main" val="0"/>
              </a:ext>
            </a:extLst>
          </a:blip>
          <a:stretch>
            <a:fillRect/>
          </a:stretch>
        </p:blipFill>
        <p:spPr>
          <a:xfrm>
            <a:off x="237555" y="166965"/>
            <a:ext cx="1758722" cy="571357"/>
          </a:xfrm>
          <a:prstGeom prst="rect">
            <a:avLst/>
          </a:prstGeom>
        </p:spPr>
      </p:pic>
      <p:sp>
        <p:nvSpPr>
          <p:cNvPr id="5" name="pole tekstowe 5"/>
          <p:cNvSpPr txBox="1">
            <a:spLocks noChangeArrowheads="1"/>
          </p:cNvSpPr>
          <p:nvPr/>
        </p:nvSpPr>
        <p:spPr bwMode="auto">
          <a:xfrm>
            <a:off x="156270" y="4929399"/>
            <a:ext cx="8445500" cy="923330"/>
          </a:xfrm>
          <a:prstGeom prst="rect">
            <a:avLst/>
          </a:prstGeom>
          <a:noFill/>
          <a:ln w="9525">
            <a:noFill/>
            <a:miter lim="800000"/>
            <a:headEnd/>
            <a:tailEnd/>
          </a:ln>
        </p:spPr>
        <p:txBody>
          <a:bodyPr>
            <a:spAutoFit/>
          </a:bodyPr>
          <a:lstStyle/>
          <a:p>
            <a:r>
              <a:rPr lang="pl-PL" dirty="0">
                <a:solidFill>
                  <a:prstClr val="white"/>
                </a:solidFill>
                <a:latin typeface="Fira Sans" panose="020B0503050000020004" pitchFamily="34" charset="0"/>
                <a:ea typeface="Fira Sans" panose="020B0503050000020004" pitchFamily="34" charset="0"/>
              </a:rPr>
              <a:t>Sebastian Wójcik, </a:t>
            </a:r>
            <a:r>
              <a:rPr lang="pl-PL" dirty="0" err="1">
                <a:solidFill>
                  <a:prstClr val="white"/>
                </a:solidFill>
                <a:latin typeface="Fira Sans" panose="020B0503050000020004" pitchFamily="34" charset="0"/>
                <a:ea typeface="Fira Sans" panose="020B0503050000020004" pitchFamily="34" charset="0"/>
              </a:rPr>
              <a:t>PhD</a:t>
            </a:r>
            <a:endParaRPr lang="pl-PL" dirty="0">
              <a:solidFill>
                <a:prstClr val="white"/>
              </a:solidFill>
              <a:latin typeface="Fira Sans" panose="020B0503050000020004" pitchFamily="34" charset="0"/>
              <a:ea typeface="Fira Sans" panose="020B0503050000020004" pitchFamily="34" charset="0"/>
            </a:endParaRPr>
          </a:p>
          <a:p>
            <a:r>
              <a:rPr lang="pl-PL" dirty="0">
                <a:solidFill>
                  <a:prstClr val="white"/>
                </a:solidFill>
                <a:latin typeface="Fira Sans" panose="020B0503050000020004" pitchFamily="34" charset="0"/>
                <a:ea typeface="Fira Sans" panose="020B0503050000020004" pitchFamily="34" charset="0"/>
              </a:rPr>
              <a:t>Statistical Office in Rzeszów</a:t>
            </a:r>
          </a:p>
          <a:p>
            <a:r>
              <a:rPr lang="en-GB" dirty="0">
                <a:solidFill>
                  <a:prstClr val="white"/>
                </a:solidFill>
                <a:latin typeface="Fira Sans" panose="020B0503050000020004" pitchFamily="34" charset="0"/>
                <a:ea typeface="Fira Sans" panose="020B0503050000020004" pitchFamily="34" charset="0"/>
              </a:rPr>
              <a:t>Statistics</a:t>
            </a:r>
            <a:r>
              <a:rPr lang="pl-PL" dirty="0">
                <a:solidFill>
                  <a:prstClr val="white"/>
                </a:solidFill>
                <a:latin typeface="Fira Sans" panose="020B0503050000020004" pitchFamily="34" charset="0"/>
                <a:ea typeface="Fira Sans" panose="020B0503050000020004" pitchFamily="34" charset="0"/>
              </a:rPr>
              <a:t> Poland</a:t>
            </a:r>
          </a:p>
        </p:txBody>
      </p:sp>
    </p:spTree>
    <p:extLst>
      <p:ext uri="{BB962C8B-B14F-4D97-AF65-F5344CB8AC3E}">
        <p14:creationId xmlns:p14="http://schemas.microsoft.com/office/powerpoint/2010/main" val="46665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5"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73"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10</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556613" y="281956"/>
            <a:ext cx="8519207" cy="461665"/>
          </a:xfrm>
          <a:prstGeom prst="rect">
            <a:avLst/>
          </a:prstGeom>
          <a:noFill/>
        </p:spPr>
        <p:txBody>
          <a:bodyPr wrap="square" rtlCol="0">
            <a:spAutoFit/>
          </a:bodyPr>
          <a:lstStyle/>
          <a:p>
            <a:pPr algn="ctr"/>
            <a:r>
              <a:rPr lang="en-US" sz="2400" b="1" dirty="0">
                <a:solidFill>
                  <a:srgbClr val="001D77"/>
                </a:solidFill>
                <a:latin typeface="Fira Sans" panose="020B0503050000020004" pitchFamily="34" charset="0"/>
                <a:ea typeface="Fira Sans" panose="020B0503050000020004" pitchFamily="34" charset="0"/>
              </a:rPr>
              <a:t>Statistical Office in </a:t>
            </a:r>
            <a:r>
              <a:rPr lang="en-US" sz="2400" b="1" dirty="0" err="1">
                <a:solidFill>
                  <a:srgbClr val="001D77"/>
                </a:solidFill>
                <a:latin typeface="Fira Sans" panose="020B0503050000020004" pitchFamily="34" charset="0"/>
                <a:ea typeface="Fira Sans" panose="020B0503050000020004" pitchFamily="34" charset="0"/>
              </a:rPr>
              <a:t>Rzeszów</a:t>
            </a:r>
            <a:r>
              <a:rPr lang="en-US" sz="2400" b="1" dirty="0">
                <a:solidFill>
                  <a:srgbClr val="001D77"/>
                </a:solidFill>
                <a:latin typeface="Fira Sans" panose="020B0503050000020004" pitchFamily="34" charset="0"/>
                <a:ea typeface="Fira Sans" panose="020B0503050000020004" pitchFamily="34" charset="0"/>
              </a:rPr>
              <a:t> - Web scraping statistics</a:t>
            </a:r>
            <a:endParaRPr lang="en-GB" sz="2400" b="1" dirty="0">
              <a:solidFill>
                <a:srgbClr val="001D77"/>
              </a:solidFill>
              <a:latin typeface="Fira Sans" panose="020B0503050000020004" pitchFamily="34" charset="0"/>
              <a:ea typeface="Fira Sans" panose="020B0503050000020004" pitchFamily="34" charset="0"/>
            </a:endParaRPr>
          </a:p>
        </p:txBody>
      </p:sp>
      <p:graphicFrame>
        <p:nvGraphicFramePr>
          <p:cNvPr id="31" name="Diagram 30"/>
          <p:cNvGraphicFramePr/>
          <p:nvPr>
            <p:extLst>
              <p:ext uri="{D42A27DB-BD31-4B8C-83A1-F6EECF244321}">
                <p14:modId xmlns:p14="http://schemas.microsoft.com/office/powerpoint/2010/main" val="819052343"/>
              </p:ext>
            </p:extLst>
          </p:nvPr>
        </p:nvGraphicFramePr>
        <p:xfrm>
          <a:off x="620649" y="54613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pole tekstowe 1"/>
          <p:cNvSpPr txBox="1"/>
          <p:nvPr/>
        </p:nvSpPr>
        <p:spPr>
          <a:xfrm>
            <a:off x="757003" y="5246557"/>
            <a:ext cx="3035508" cy="430887"/>
          </a:xfrm>
          <a:prstGeom prst="rect">
            <a:avLst/>
          </a:prstGeom>
          <a:noFill/>
        </p:spPr>
        <p:txBody>
          <a:bodyPr wrap="square" rtlCol="0">
            <a:spAutoFit/>
          </a:bodyPr>
          <a:lstStyle/>
          <a:p>
            <a:pPr algn="ctr"/>
            <a:r>
              <a:rPr lang="pl-PL" sz="2200" b="1" dirty="0" err="1">
                <a:latin typeface="Fira Sans" panose="020B0503050000020004" pitchFamily="34" charset="0"/>
                <a:ea typeface="Fira Sans" panose="020B0503050000020004" pitchFamily="34" charset="0"/>
              </a:rPr>
              <a:t>daily</a:t>
            </a:r>
            <a:endParaRPr lang="pl-PL" sz="2200" b="1" dirty="0">
              <a:latin typeface="Fira Sans" panose="020B0503050000020004" pitchFamily="34" charset="0"/>
              <a:ea typeface="Fira Sans" panose="020B0503050000020004" pitchFamily="34" charset="0"/>
            </a:endParaRPr>
          </a:p>
        </p:txBody>
      </p:sp>
      <p:sp>
        <p:nvSpPr>
          <p:cNvPr id="8" name="pole tekstowe 7"/>
          <p:cNvSpPr txBox="1"/>
          <p:nvPr/>
        </p:nvSpPr>
        <p:spPr>
          <a:xfrm>
            <a:off x="5600167" y="5291462"/>
            <a:ext cx="3035508" cy="430887"/>
          </a:xfrm>
          <a:prstGeom prst="rect">
            <a:avLst/>
          </a:prstGeom>
          <a:noFill/>
        </p:spPr>
        <p:txBody>
          <a:bodyPr wrap="square" rtlCol="0">
            <a:spAutoFit/>
          </a:bodyPr>
          <a:lstStyle/>
          <a:p>
            <a:pPr algn="ctr"/>
            <a:r>
              <a:rPr lang="pl-PL" sz="2200" b="1" dirty="0" err="1">
                <a:latin typeface="Fira Sans" panose="020B0503050000020004" pitchFamily="34" charset="0"/>
                <a:ea typeface="Fira Sans" panose="020B0503050000020004" pitchFamily="34" charset="0"/>
              </a:rPr>
              <a:t>monthly</a:t>
            </a:r>
            <a:endParaRPr lang="pl-PL" sz="2200" b="1" dirty="0">
              <a:latin typeface="Fira Sans" panose="020B0503050000020004" pitchFamily="34" charset="0"/>
              <a:ea typeface="Fira Sans" panose="020B0503050000020004" pitchFamily="34" charset="0"/>
            </a:endParaRPr>
          </a:p>
        </p:txBody>
      </p:sp>
      <p:sp>
        <p:nvSpPr>
          <p:cNvPr id="3" name="pole tekstowe 2"/>
          <p:cNvSpPr txBox="1"/>
          <p:nvPr/>
        </p:nvSpPr>
        <p:spPr>
          <a:xfrm>
            <a:off x="620649" y="939800"/>
            <a:ext cx="7621651" cy="646331"/>
          </a:xfrm>
          <a:prstGeom prst="rect">
            <a:avLst/>
          </a:prstGeom>
          <a:noFill/>
        </p:spPr>
        <p:txBody>
          <a:bodyPr wrap="square" rtlCol="0">
            <a:spAutoFit/>
          </a:bodyPr>
          <a:lstStyle/>
          <a:p>
            <a:pPr algn="ctr"/>
            <a:r>
              <a:rPr lang="en-US" dirty="0">
                <a:latin typeface="Fira Sans" panose="020B0503050000020004" pitchFamily="34" charset="0"/>
                <a:ea typeface="Fira Sans" panose="020B0503050000020004" pitchFamily="34" charset="0"/>
              </a:rPr>
              <a:t>The web scraping process in the office is carried out daily using automatic triggers</a:t>
            </a:r>
            <a:endParaRPr lang="pl-PL" dirty="0">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348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1" grpId="0">
        <p:bldAsOne/>
      </p:bldGraphic>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1771"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34426"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11</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160109" y="384009"/>
            <a:ext cx="8519207" cy="492443"/>
          </a:xfrm>
          <a:prstGeom prst="rect">
            <a:avLst/>
          </a:prstGeom>
          <a:noFill/>
        </p:spPr>
        <p:txBody>
          <a:bodyPr wrap="square" rtlCol="0">
            <a:spAutoFit/>
          </a:bodyPr>
          <a:lstStyle/>
          <a:p>
            <a:r>
              <a:rPr lang="en-US" sz="2600" b="1" dirty="0">
                <a:solidFill>
                  <a:srgbClr val="001D77"/>
                </a:solidFill>
                <a:latin typeface="Fira Sans" panose="020B0503050000020004" pitchFamily="34" charset="0"/>
                <a:ea typeface="Fira Sans" panose="020B0503050000020004" pitchFamily="34" charset="0"/>
              </a:rPr>
              <a:t>Flow diagram for web scraping</a:t>
            </a:r>
            <a:endParaRPr lang="en-GB" sz="2600" b="1" dirty="0">
              <a:solidFill>
                <a:srgbClr val="001D77"/>
              </a:solidFill>
              <a:latin typeface="Fira Sans" panose="020B0503050000020004" pitchFamily="34" charset="0"/>
              <a:ea typeface="Fira Sans" panose="020B0503050000020004" pitchFamily="34" charset="0"/>
            </a:endParaRPr>
          </a:p>
        </p:txBody>
      </p:sp>
      <p:sp>
        <p:nvSpPr>
          <p:cNvPr id="9" name="Strzałka w prawo 8"/>
          <p:cNvSpPr/>
          <p:nvPr/>
        </p:nvSpPr>
        <p:spPr>
          <a:xfrm>
            <a:off x="2368178" y="2135613"/>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10" name="pole tekstowe 9"/>
          <p:cNvSpPr txBox="1"/>
          <p:nvPr/>
        </p:nvSpPr>
        <p:spPr>
          <a:xfrm>
            <a:off x="2464150" y="1367358"/>
            <a:ext cx="2274289" cy="523220"/>
          </a:xfrm>
          <a:prstGeom prst="rect">
            <a:avLst/>
          </a:prstGeom>
          <a:noFill/>
        </p:spPr>
        <p:txBody>
          <a:bodyPr wrap="square" rtlCol="0">
            <a:spAutoFit/>
          </a:bodyPr>
          <a:lstStyle/>
          <a:p>
            <a:pPr algn="ctr"/>
            <a:r>
              <a:rPr lang="pl-PL" sz="1400" b="1" dirty="0" err="1"/>
              <a:t>Identifying</a:t>
            </a:r>
            <a:r>
              <a:rPr lang="pl-PL" sz="1400" b="1" dirty="0"/>
              <a:t> </a:t>
            </a:r>
            <a:r>
              <a:rPr lang="pl-PL" sz="1400" b="1" dirty="0" err="1"/>
              <a:t>tourism</a:t>
            </a:r>
            <a:r>
              <a:rPr lang="pl-PL" sz="1400" b="1" dirty="0"/>
              <a:t> </a:t>
            </a:r>
            <a:r>
              <a:rPr lang="pl-PL" sz="1400" b="1" dirty="0" err="1"/>
              <a:t>websites</a:t>
            </a:r>
            <a:endParaRPr lang="pl-PL" sz="1400" b="1" dirty="0"/>
          </a:p>
        </p:txBody>
      </p:sp>
      <p:sp>
        <p:nvSpPr>
          <p:cNvPr id="11" name="Prostokąt 10"/>
          <p:cNvSpPr/>
          <p:nvPr/>
        </p:nvSpPr>
        <p:spPr>
          <a:xfrm>
            <a:off x="3020179" y="1989716"/>
            <a:ext cx="1115069" cy="10181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p>
        </p:txBody>
      </p:sp>
      <p:pic>
        <p:nvPicPr>
          <p:cNvPr id="12" name="Obraz 11"/>
          <p:cNvPicPr>
            <a:picLocks noChangeAspect="1"/>
          </p:cNvPicPr>
          <p:nvPr/>
        </p:nvPicPr>
        <p:blipFill rotWithShape="1">
          <a:blip r:embed="rId2" cstate="print">
            <a:extLst>
              <a:ext uri="{28A0092B-C50C-407E-A947-70E740481C1C}">
                <a14:useLocalDpi xmlns:a14="http://schemas.microsoft.com/office/drawing/2010/main" val="0"/>
              </a:ext>
            </a:extLst>
          </a:blip>
          <a:srcRect l="4065" t="70833" r="70550" b="9444"/>
          <a:stretch/>
        </p:blipFill>
        <p:spPr>
          <a:xfrm>
            <a:off x="3482495" y="2508794"/>
            <a:ext cx="607286" cy="335749"/>
          </a:xfrm>
          <a:prstGeom prst="rect">
            <a:avLst/>
          </a:prstGeom>
        </p:spPr>
      </p:pic>
      <p:pic>
        <p:nvPicPr>
          <p:cNvPr id="16" name="Obraz 15"/>
          <p:cNvPicPr>
            <a:picLocks noChangeAspect="1"/>
          </p:cNvPicPr>
          <p:nvPr/>
        </p:nvPicPr>
        <p:blipFill rotWithShape="1">
          <a:blip r:embed="rId3" cstate="print">
            <a:extLst>
              <a:ext uri="{28A0092B-C50C-407E-A947-70E740481C1C}">
                <a14:useLocalDpi xmlns:a14="http://schemas.microsoft.com/office/drawing/2010/main" val="0"/>
              </a:ext>
            </a:extLst>
          </a:blip>
          <a:srcRect l="37609" t="7124" r="36815" b="72865"/>
          <a:stretch/>
        </p:blipFill>
        <p:spPr>
          <a:xfrm>
            <a:off x="3118161" y="2309314"/>
            <a:ext cx="600422" cy="334292"/>
          </a:xfrm>
          <a:prstGeom prst="rect">
            <a:avLst/>
          </a:prstGeom>
        </p:spPr>
      </p:pic>
      <p:sp>
        <p:nvSpPr>
          <p:cNvPr id="17" name="pole tekstowe 16"/>
          <p:cNvSpPr txBox="1"/>
          <p:nvPr/>
        </p:nvSpPr>
        <p:spPr>
          <a:xfrm>
            <a:off x="3050990" y="3037490"/>
            <a:ext cx="3165133" cy="27580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solidFill>
                  <a:srgbClr val="FF0000"/>
                </a:solidFill>
              </a:rPr>
              <a:t>Specialists in the field are needed - tourism</a:t>
            </a:r>
            <a:endParaRPr lang="pl-PL" sz="1200" b="1" dirty="0">
              <a:solidFill>
                <a:srgbClr val="FF0000"/>
              </a:solidFill>
            </a:endParaRPr>
          </a:p>
        </p:txBody>
      </p:sp>
      <p:sp>
        <p:nvSpPr>
          <p:cNvPr id="18" name="pole tekstowe 17"/>
          <p:cNvSpPr txBox="1"/>
          <p:nvPr/>
        </p:nvSpPr>
        <p:spPr>
          <a:xfrm>
            <a:off x="7108706" y="1270449"/>
            <a:ext cx="1074770" cy="523220"/>
          </a:xfrm>
          <a:prstGeom prst="rect">
            <a:avLst/>
          </a:prstGeom>
          <a:solidFill>
            <a:schemeClr val="bg1"/>
          </a:solidFill>
        </p:spPr>
        <p:txBody>
          <a:bodyPr wrap="square" rtlCol="0">
            <a:spAutoFit/>
          </a:bodyPr>
          <a:lstStyle/>
          <a:p>
            <a:pPr algn="ctr"/>
            <a:r>
              <a:rPr lang="pl-PL" sz="1400" b="1" dirty="0" err="1"/>
              <a:t>Legal</a:t>
            </a:r>
            <a:r>
              <a:rPr lang="pl-PL" sz="1400" b="1" dirty="0"/>
              <a:t> </a:t>
            </a:r>
            <a:r>
              <a:rPr lang="pl-PL" sz="1400" b="1" dirty="0" err="1"/>
              <a:t>aspects</a:t>
            </a:r>
            <a:endParaRPr lang="pl-PL" sz="1400" b="1" dirty="0"/>
          </a:p>
        </p:txBody>
      </p:sp>
      <p:pic>
        <p:nvPicPr>
          <p:cNvPr id="19" name="Obraz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940" y="2143075"/>
            <a:ext cx="673630" cy="650094"/>
          </a:xfrm>
          <a:prstGeom prst="rect">
            <a:avLst/>
          </a:prstGeom>
        </p:spPr>
      </p:pic>
      <p:pic>
        <p:nvPicPr>
          <p:cNvPr id="20" name="Obraz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0533" y="2620687"/>
            <a:ext cx="511178" cy="387154"/>
          </a:xfrm>
          <a:prstGeom prst="rect">
            <a:avLst/>
          </a:prstGeom>
        </p:spPr>
      </p:pic>
      <p:sp>
        <p:nvSpPr>
          <p:cNvPr id="21" name="Prostokąt 20"/>
          <p:cNvSpPr/>
          <p:nvPr/>
        </p:nvSpPr>
        <p:spPr>
          <a:xfrm>
            <a:off x="7136369" y="1984230"/>
            <a:ext cx="1115069" cy="1064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p>
        </p:txBody>
      </p:sp>
      <p:pic>
        <p:nvPicPr>
          <p:cNvPr id="22" name="Obraz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31" y="1926597"/>
            <a:ext cx="1888747" cy="966141"/>
          </a:xfrm>
          <a:prstGeom prst="rect">
            <a:avLst/>
          </a:prstGeom>
        </p:spPr>
      </p:pic>
      <p:sp>
        <p:nvSpPr>
          <p:cNvPr id="23" name="pole tekstowe 22"/>
          <p:cNvSpPr txBox="1"/>
          <p:nvPr/>
        </p:nvSpPr>
        <p:spPr>
          <a:xfrm>
            <a:off x="812346" y="2828741"/>
            <a:ext cx="1682745" cy="306450"/>
          </a:xfrm>
          <a:prstGeom prst="rect">
            <a:avLst/>
          </a:prstGeom>
          <a:solidFill>
            <a:schemeClr val="bg1"/>
          </a:solidFill>
        </p:spPr>
        <p:txBody>
          <a:bodyPr wrap="square" rtlCol="0">
            <a:spAutoFit/>
          </a:bodyPr>
          <a:lstStyle/>
          <a:p>
            <a:pPr algn="ctr"/>
            <a:r>
              <a:rPr lang="pl-PL" sz="1400" b="1" dirty="0" err="1"/>
              <a:t>Websites</a:t>
            </a:r>
            <a:endParaRPr lang="pl-PL" sz="1400" b="1" dirty="0"/>
          </a:p>
        </p:txBody>
      </p:sp>
      <p:sp>
        <p:nvSpPr>
          <p:cNvPr id="24" name="Elipsa 23"/>
          <p:cNvSpPr/>
          <p:nvPr/>
        </p:nvSpPr>
        <p:spPr>
          <a:xfrm>
            <a:off x="479431" y="2723099"/>
            <a:ext cx="381564" cy="36735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p>
        </p:txBody>
      </p:sp>
      <p:pic>
        <p:nvPicPr>
          <p:cNvPr id="25" name="Obraz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982" y="2763508"/>
            <a:ext cx="321955" cy="293883"/>
          </a:xfrm>
          <a:prstGeom prst="rect">
            <a:avLst/>
          </a:prstGeom>
        </p:spPr>
      </p:pic>
      <p:pic>
        <p:nvPicPr>
          <p:cNvPr id="26" name="Obraz 25"/>
          <p:cNvPicPr>
            <a:picLocks noChangeAspect="1"/>
          </p:cNvPicPr>
          <p:nvPr/>
        </p:nvPicPr>
        <p:blipFill rotWithShape="1">
          <a:blip r:embed="rId8" cstate="print">
            <a:extLst>
              <a:ext uri="{28A0092B-C50C-407E-A947-70E740481C1C}">
                <a14:useLocalDpi xmlns:a14="http://schemas.microsoft.com/office/drawing/2010/main" val="0"/>
              </a:ext>
            </a:extLst>
          </a:blip>
          <a:srcRect l="14756" t="10417" r="13376" b="32778"/>
          <a:stretch/>
        </p:blipFill>
        <p:spPr>
          <a:xfrm>
            <a:off x="5358314" y="2305766"/>
            <a:ext cx="931760" cy="506271"/>
          </a:xfrm>
          <a:prstGeom prst="rect">
            <a:avLst/>
          </a:prstGeom>
        </p:spPr>
      </p:pic>
      <p:sp>
        <p:nvSpPr>
          <p:cNvPr id="27" name="pole tekstowe 26"/>
          <p:cNvSpPr txBox="1"/>
          <p:nvPr/>
        </p:nvSpPr>
        <p:spPr>
          <a:xfrm>
            <a:off x="4798794" y="1213396"/>
            <a:ext cx="1831755" cy="735480"/>
          </a:xfrm>
          <a:prstGeom prst="rect">
            <a:avLst/>
          </a:prstGeom>
          <a:noFill/>
        </p:spPr>
        <p:txBody>
          <a:bodyPr wrap="square" rtlCol="0">
            <a:spAutoFit/>
          </a:bodyPr>
          <a:lstStyle/>
          <a:p>
            <a:pPr algn="ctr"/>
            <a:r>
              <a:rPr lang="en-US" sz="1400" b="1" dirty="0"/>
              <a:t>Analysis of the catalogue of identified websites</a:t>
            </a:r>
            <a:endParaRPr lang="pl-PL" sz="1400" b="1" dirty="0"/>
          </a:p>
        </p:txBody>
      </p:sp>
      <p:pic>
        <p:nvPicPr>
          <p:cNvPr id="28" name="Obraz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0621" y="2053390"/>
            <a:ext cx="449296" cy="202044"/>
          </a:xfrm>
          <a:prstGeom prst="rect">
            <a:avLst/>
          </a:prstGeom>
        </p:spPr>
      </p:pic>
      <p:sp>
        <p:nvSpPr>
          <p:cNvPr id="29" name="Prostokąt 28"/>
          <p:cNvSpPr/>
          <p:nvPr/>
        </p:nvSpPr>
        <p:spPr>
          <a:xfrm>
            <a:off x="5050496" y="2012836"/>
            <a:ext cx="1335529" cy="9950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p>
        </p:txBody>
      </p:sp>
      <p:sp>
        <p:nvSpPr>
          <p:cNvPr id="30" name="pole tekstowe 29"/>
          <p:cNvSpPr txBox="1"/>
          <p:nvPr/>
        </p:nvSpPr>
        <p:spPr>
          <a:xfrm>
            <a:off x="3137522" y="4574897"/>
            <a:ext cx="1661272" cy="520964"/>
          </a:xfrm>
          <a:prstGeom prst="rect">
            <a:avLst/>
          </a:prstGeom>
          <a:solidFill>
            <a:schemeClr val="bg1"/>
          </a:solidFill>
        </p:spPr>
        <p:txBody>
          <a:bodyPr wrap="square" rtlCol="0">
            <a:spAutoFit/>
          </a:bodyPr>
          <a:lstStyle/>
          <a:p>
            <a:pPr algn="ctr"/>
            <a:r>
              <a:rPr lang="pl-PL" sz="1400" b="1" dirty="0" err="1"/>
              <a:t>Cleaning</a:t>
            </a:r>
            <a:r>
              <a:rPr lang="pl-PL" sz="1400" b="1" dirty="0"/>
              <a:t> and </a:t>
            </a:r>
            <a:r>
              <a:rPr lang="pl-PL" sz="1400" b="1" dirty="0" err="1"/>
              <a:t>standardisation</a:t>
            </a:r>
            <a:endParaRPr lang="pl-PL" sz="1400" b="1" dirty="0"/>
          </a:p>
        </p:txBody>
      </p:sp>
      <p:sp>
        <p:nvSpPr>
          <p:cNvPr id="31" name="Prostokąt 30"/>
          <p:cNvSpPr/>
          <p:nvPr/>
        </p:nvSpPr>
        <p:spPr>
          <a:xfrm>
            <a:off x="3474141" y="3752638"/>
            <a:ext cx="905775" cy="7538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pic>
        <p:nvPicPr>
          <p:cNvPr id="32" name="Obraz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6827" y="3830573"/>
            <a:ext cx="492180" cy="411413"/>
          </a:xfrm>
          <a:prstGeom prst="rect">
            <a:avLst/>
          </a:prstGeom>
        </p:spPr>
      </p:pic>
      <p:sp>
        <p:nvSpPr>
          <p:cNvPr id="33" name="Prostokąt 32"/>
          <p:cNvSpPr/>
          <p:nvPr/>
        </p:nvSpPr>
        <p:spPr>
          <a:xfrm>
            <a:off x="1143584" y="4551983"/>
            <a:ext cx="1811815" cy="520964"/>
          </a:xfrm>
          <a:prstGeom prst="rect">
            <a:avLst/>
          </a:prstGeom>
        </p:spPr>
        <p:txBody>
          <a:bodyPr wrap="square">
            <a:spAutoFit/>
          </a:bodyPr>
          <a:lstStyle/>
          <a:p>
            <a:pPr algn="ctr"/>
            <a:r>
              <a:rPr lang="pl-PL" sz="1400" b="1" dirty="0"/>
              <a:t>Database </a:t>
            </a:r>
            <a:r>
              <a:rPr lang="pl-PL" sz="1400" b="1" dirty="0" err="1"/>
              <a:t>storing</a:t>
            </a:r>
            <a:r>
              <a:rPr lang="pl-PL" sz="1400" b="1" dirty="0"/>
              <a:t> </a:t>
            </a:r>
            <a:r>
              <a:rPr lang="pl-PL" sz="1400" b="1" dirty="0" err="1"/>
              <a:t>processed</a:t>
            </a:r>
            <a:r>
              <a:rPr lang="pl-PL" sz="1400" b="1" dirty="0"/>
              <a:t> data</a:t>
            </a:r>
          </a:p>
        </p:txBody>
      </p:sp>
      <p:sp>
        <p:nvSpPr>
          <p:cNvPr id="34" name="Prostokąt 33"/>
          <p:cNvSpPr/>
          <p:nvPr/>
        </p:nvSpPr>
        <p:spPr>
          <a:xfrm>
            <a:off x="1700642" y="3758664"/>
            <a:ext cx="793405" cy="721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pic>
        <p:nvPicPr>
          <p:cNvPr id="35" name="Obraz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8311" y="3923141"/>
            <a:ext cx="499293" cy="372464"/>
          </a:xfrm>
          <a:prstGeom prst="rect">
            <a:avLst/>
          </a:prstGeom>
        </p:spPr>
      </p:pic>
      <p:pic>
        <p:nvPicPr>
          <p:cNvPr id="36" name="Obraz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76906" y="3936209"/>
            <a:ext cx="609100" cy="439105"/>
          </a:xfrm>
          <a:prstGeom prst="rect">
            <a:avLst/>
          </a:prstGeom>
        </p:spPr>
      </p:pic>
      <p:sp>
        <p:nvSpPr>
          <p:cNvPr id="37" name="pole tekstowe 36"/>
          <p:cNvSpPr txBox="1"/>
          <p:nvPr/>
        </p:nvSpPr>
        <p:spPr>
          <a:xfrm>
            <a:off x="7074881" y="4575209"/>
            <a:ext cx="1497263" cy="306450"/>
          </a:xfrm>
          <a:prstGeom prst="rect">
            <a:avLst/>
          </a:prstGeom>
          <a:solidFill>
            <a:schemeClr val="bg1"/>
          </a:solidFill>
        </p:spPr>
        <p:txBody>
          <a:bodyPr wrap="square" rtlCol="0">
            <a:spAutoFit/>
          </a:bodyPr>
          <a:lstStyle/>
          <a:p>
            <a:pPr algn="ctr"/>
            <a:r>
              <a:rPr lang="pl-PL" sz="1400" b="1" dirty="0" err="1"/>
              <a:t>Implementation</a:t>
            </a:r>
            <a:endParaRPr lang="pl-PL" sz="1400" b="1" dirty="0"/>
          </a:p>
        </p:txBody>
      </p:sp>
      <p:pic>
        <p:nvPicPr>
          <p:cNvPr id="38" name="Obraz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89245" y="3811026"/>
            <a:ext cx="492180" cy="411413"/>
          </a:xfrm>
          <a:prstGeom prst="rect">
            <a:avLst/>
          </a:prstGeom>
        </p:spPr>
      </p:pic>
      <p:sp>
        <p:nvSpPr>
          <p:cNvPr id="39" name="Prostokąt 38"/>
          <p:cNvSpPr/>
          <p:nvPr/>
        </p:nvSpPr>
        <p:spPr>
          <a:xfrm>
            <a:off x="4978163" y="4515129"/>
            <a:ext cx="1709052" cy="520964"/>
          </a:xfrm>
          <a:prstGeom prst="rect">
            <a:avLst/>
          </a:prstGeom>
        </p:spPr>
        <p:txBody>
          <a:bodyPr wrap="square">
            <a:spAutoFit/>
          </a:bodyPr>
          <a:lstStyle/>
          <a:p>
            <a:pPr algn="ctr"/>
            <a:r>
              <a:rPr lang="en-US" sz="1400" b="1" dirty="0"/>
              <a:t>Temporary database of acquired data</a:t>
            </a:r>
            <a:endParaRPr lang="pl-PL" sz="1400" b="1" dirty="0"/>
          </a:p>
        </p:txBody>
      </p:sp>
      <p:sp>
        <p:nvSpPr>
          <p:cNvPr id="40" name="Prostokąt 39"/>
          <p:cNvSpPr/>
          <p:nvPr/>
        </p:nvSpPr>
        <p:spPr>
          <a:xfrm>
            <a:off x="5443060" y="3739116"/>
            <a:ext cx="793405" cy="721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sp>
        <p:nvSpPr>
          <p:cNvPr id="41" name="Prostokąt 40"/>
          <p:cNvSpPr/>
          <p:nvPr/>
        </p:nvSpPr>
        <p:spPr>
          <a:xfrm>
            <a:off x="7281456" y="3757203"/>
            <a:ext cx="905775" cy="7538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p>
        </p:txBody>
      </p:sp>
      <p:grpSp>
        <p:nvGrpSpPr>
          <p:cNvPr id="42" name="Grupa 41"/>
          <p:cNvGrpSpPr/>
          <p:nvPr/>
        </p:nvGrpSpPr>
        <p:grpSpPr>
          <a:xfrm>
            <a:off x="7381903" y="3887977"/>
            <a:ext cx="709263" cy="578608"/>
            <a:chOff x="535645" y="1040633"/>
            <a:chExt cx="1393112" cy="1554677"/>
          </a:xfrm>
        </p:grpSpPr>
        <p:pic>
          <p:nvPicPr>
            <p:cNvPr id="57" name="Obraz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82818" y="2044555"/>
              <a:ext cx="545939" cy="545939"/>
            </a:xfrm>
            <a:prstGeom prst="rect">
              <a:avLst/>
            </a:prstGeom>
          </p:spPr>
        </p:pic>
        <p:pic>
          <p:nvPicPr>
            <p:cNvPr id="58" name="Obraz 57"/>
            <p:cNvPicPr>
              <a:picLocks noChangeAspect="1"/>
            </p:cNvPicPr>
            <p:nvPr/>
          </p:nvPicPr>
          <p:blipFill rotWithShape="1">
            <a:blip r:embed="rId14" cstate="print">
              <a:extLst>
                <a:ext uri="{28A0092B-C50C-407E-A947-70E740481C1C}">
                  <a14:useLocalDpi xmlns:a14="http://schemas.microsoft.com/office/drawing/2010/main" val="0"/>
                </a:ext>
              </a:extLst>
            </a:blip>
            <a:srcRect t="25144" b="22881"/>
            <a:stretch/>
          </p:blipFill>
          <p:spPr>
            <a:xfrm>
              <a:off x="706869" y="1040633"/>
              <a:ext cx="1033517" cy="436451"/>
            </a:xfrm>
            <a:prstGeom prst="rect">
              <a:avLst/>
            </a:prstGeom>
          </p:spPr>
        </p:pic>
        <p:pic>
          <p:nvPicPr>
            <p:cNvPr id="59" name="Obraz 58"/>
            <p:cNvPicPr>
              <a:picLocks noChangeAspect="1"/>
            </p:cNvPicPr>
            <p:nvPr/>
          </p:nvPicPr>
          <p:blipFill rotWithShape="1">
            <a:blip r:embed="rId15" cstate="print">
              <a:extLst>
                <a:ext uri="{28A0092B-C50C-407E-A947-70E740481C1C}">
                  <a14:useLocalDpi xmlns:a14="http://schemas.microsoft.com/office/drawing/2010/main" val="0"/>
                </a:ext>
              </a:extLst>
            </a:blip>
            <a:srcRect l="26850" r="31323"/>
            <a:stretch/>
          </p:blipFill>
          <p:spPr>
            <a:xfrm>
              <a:off x="619729" y="1477084"/>
              <a:ext cx="506451" cy="747376"/>
            </a:xfrm>
            <a:prstGeom prst="rect">
              <a:avLst/>
            </a:prstGeom>
          </p:spPr>
        </p:pic>
        <p:pic>
          <p:nvPicPr>
            <p:cNvPr id="60" name="Obraz 59"/>
            <p:cNvPicPr>
              <a:picLocks noChangeAspect="1"/>
            </p:cNvPicPr>
            <p:nvPr/>
          </p:nvPicPr>
          <p:blipFill>
            <a:blip r:embed="rId16"/>
            <a:stretch>
              <a:fillRect/>
            </a:stretch>
          </p:blipFill>
          <p:spPr>
            <a:xfrm>
              <a:off x="535645" y="2262921"/>
              <a:ext cx="780677" cy="332389"/>
            </a:xfrm>
            <a:prstGeom prst="rect">
              <a:avLst/>
            </a:prstGeom>
          </p:spPr>
        </p:pic>
        <p:pic>
          <p:nvPicPr>
            <p:cNvPr id="61" name="Obraz 60"/>
            <p:cNvPicPr>
              <a:picLocks noChangeAspect="1"/>
            </p:cNvPicPr>
            <p:nvPr/>
          </p:nvPicPr>
          <p:blipFill rotWithShape="1">
            <a:blip r:embed="rId17" cstate="print">
              <a:extLst>
                <a:ext uri="{28A0092B-C50C-407E-A947-70E740481C1C}">
                  <a14:useLocalDpi xmlns:a14="http://schemas.microsoft.com/office/drawing/2010/main" val="0"/>
                </a:ext>
              </a:extLst>
            </a:blip>
            <a:srcRect l="3696" t="5286" r="3408" b="29249"/>
            <a:stretch/>
          </p:blipFill>
          <p:spPr>
            <a:xfrm>
              <a:off x="1223628" y="1415599"/>
              <a:ext cx="680752" cy="576102"/>
            </a:xfrm>
            <a:prstGeom prst="rect">
              <a:avLst/>
            </a:prstGeom>
          </p:spPr>
        </p:pic>
      </p:grpSp>
      <p:sp>
        <p:nvSpPr>
          <p:cNvPr id="43" name="pole tekstowe 42"/>
          <p:cNvSpPr txBox="1"/>
          <p:nvPr/>
        </p:nvSpPr>
        <p:spPr>
          <a:xfrm>
            <a:off x="2095519" y="6353126"/>
            <a:ext cx="1738189" cy="306450"/>
          </a:xfrm>
          <a:prstGeom prst="rect">
            <a:avLst/>
          </a:prstGeom>
          <a:noFill/>
        </p:spPr>
        <p:txBody>
          <a:bodyPr wrap="square" rtlCol="0">
            <a:spAutoFit/>
          </a:bodyPr>
          <a:lstStyle/>
          <a:p>
            <a:pPr algn="ctr"/>
            <a:r>
              <a:rPr lang="pl-PL" sz="1400" b="1" dirty="0"/>
              <a:t>Data </a:t>
            </a:r>
            <a:r>
              <a:rPr lang="pl-PL" sz="1400" b="1" dirty="0" err="1"/>
              <a:t>analysis</a:t>
            </a:r>
            <a:endParaRPr lang="pl-PL" sz="1400" b="1" dirty="0"/>
          </a:p>
        </p:txBody>
      </p:sp>
      <p:pic>
        <p:nvPicPr>
          <p:cNvPr id="44" name="Obraz 4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68178" y="5526186"/>
            <a:ext cx="1222682" cy="758959"/>
          </a:xfrm>
          <a:prstGeom prst="rect">
            <a:avLst/>
          </a:prstGeom>
        </p:spPr>
      </p:pic>
      <p:cxnSp>
        <p:nvCxnSpPr>
          <p:cNvPr id="45" name="Łącznik prosty 44"/>
          <p:cNvCxnSpPr/>
          <p:nvPr/>
        </p:nvCxnSpPr>
        <p:spPr>
          <a:xfrm flipV="1">
            <a:off x="479431" y="5166574"/>
            <a:ext cx="8340392" cy="2987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6" name="Łącznik prosty 45"/>
          <p:cNvCxnSpPr/>
          <p:nvPr/>
        </p:nvCxnSpPr>
        <p:spPr>
          <a:xfrm flipV="1">
            <a:off x="497962" y="3343444"/>
            <a:ext cx="8340392" cy="2987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7" name="Strzałka w prawo 46"/>
          <p:cNvSpPr/>
          <p:nvPr/>
        </p:nvSpPr>
        <p:spPr>
          <a:xfrm>
            <a:off x="4272106" y="2153275"/>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48" name="Strzałka w prawo 47"/>
          <p:cNvSpPr/>
          <p:nvPr/>
        </p:nvSpPr>
        <p:spPr>
          <a:xfrm>
            <a:off x="6537458" y="2184412"/>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49" name="Strzałka w prawo 48"/>
          <p:cNvSpPr/>
          <p:nvPr/>
        </p:nvSpPr>
        <p:spPr>
          <a:xfrm rot="16200000" flipH="1">
            <a:off x="7407017" y="3156930"/>
            <a:ext cx="548045" cy="474137"/>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50" name="Strzałka w prawo 49"/>
          <p:cNvSpPr/>
          <p:nvPr/>
        </p:nvSpPr>
        <p:spPr>
          <a:xfrm flipH="1">
            <a:off x="6544568" y="3882638"/>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51" name="Strzałka w prawo 50"/>
          <p:cNvSpPr/>
          <p:nvPr/>
        </p:nvSpPr>
        <p:spPr>
          <a:xfrm flipH="1">
            <a:off x="4668158" y="3859862"/>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52" name="Strzałka w prawo 51"/>
          <p:cNvSpPr/>
          <p:nvPr/>
        </p:nvSpPr>
        <p:spPr>
          <a:xfrm flipH="1">
            <a:off x="2739873" y="3859862"/>
            <a:ext cx="540457" cy="459193"/>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53" name="Strzałka w prawo 52"/>
          <p:cNvSpPr/>
          <p:nvPr/>
        </p:nvSpPr>
        <p:spPr>
          <a:xfrm rot="14287559" flipH="1">
            <a:off x="1872789" y="5100660"/>
            <a:ext cx="548045" cy="474137"/>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050">
              <a:ln w="28575">
                <a:solidFill>
                  <a:schemeClr val="tx1"/>
                </a:solidFill>
              </a:ln>
            </a:endParaRPr>
          </a:p>
        </p:txBody>
      </p:sp>
      <p:sp>
        <p:nvSpPr>
          <p:cNvPr id="54" name="pole tekstowe 53"/>
          <p:cNvSpPr txBox="1"/>
          <p:nvPr/>
        </p:nvSpPr>
        <p:spPr>
          <a:xfrm>
            <a:off x="184252" y="1355142"/>
            <a:ext cx="1582490" cy="306450"/>
          </a:xfrm>
          <a:prstGeom prst="rect">
            <a:avLst/>
          </a:prstGeom>
          <a:noFill/>
        </p:spPr>
        <p:txBody>
          <a:bodyPr wrap="square" rtlCol="0">
            <a:spAutoFit/>
          </a:bodyPr>
          <a:lstStyle/>
          <a:p>
            <a:r>
              <a:rPr lang="pl-PL" sz="1400" b="1" dirty="0"/>
              <a:t>INPUT</a:t>
            </a:r>
          </a:p>
        </p:txBody>
      </p:sp>
      <p:sp>
        <p:nvSpPr>
          <p:cNvPr id="55" name="pole tekstowe 54"/>
          <p:cNvSpPr txBox="1"/>
          <p:nvPr/>
        </p:nvSpPr>
        <p:spPr>
          <a:xfrm>
            <a:off x="191245" y="3520658"/>
            <a:ext cx="1582490" cy="307777"/>
          </a:xfrm>
          <a:prstGeom prst="rect">
            <a:avLst/>
          </a:prstGeom>
          <a:noFill/>
        </p:spPr>
        <p:txBody>
          <a:bodyPr wrap="square" rtlCol="0">
            <a:spAutoFit/>
          </a:bodyPr>
          <a:lstStyle/>
          <a:p>
            <a:r>
              <a:rPr lang="pl-PL" sz="1400" b="1" dirty="0"/>
              <a:t>DATA PROCESSING</a:t>
            </a:r>
          </a:p>
        </p:txBody>
      </p:sp>
      <p:sp>
        <p:nvSpPr>
          <p:cNvPr id="56" name="pole tekstowe 55"/>
          <p:cNvSpPr txBox="1"/>
          <p:nvPr/>
        </p:nvSpPr>
        <p:spPr>
          <a:xfrm>
            <a:off x="234802" y="5309801"/>
            <a:ext cx="1582490" cy="306450"/>
          </a:xfrm>
          <a:prstGeom prst="rect">
            <a:avLst/>
          </a:prstGeom>
          <a:noFill/>
        </p:spPr>
        <p:txBody>
          <a:bodyPr wrap="square" rtlCol="0">
            <a:spAutoFit/>
          </a:bodyPr>
          <a:lstStyle/>
          <a:p>
            <a:r>
              <a:rPr lang="pl-PL" sz="1400" b="1" dirty="0"/>
              <a:t>OUTPUT</a:t>
            </a:r>
          </a:p>
        </p:txBody>
      </p:sp>
      <p:sp>
        <p:nvSpPr>
          <p:cNvPr id="62" name="pole tekstowe 61">
            <a:extLst>
              <a:ext uri="{FF2B5EF4-FFF2-40B4-BE49-F238E27FC236}">
                <a16:creationId xmlns:a16="http://schemas.microsoft.com/office/drawing/2014/main" id="{D609E1F4-B492-4946-9BA9-7EC5768CB191}"/>
              </a:ext>
            </a:extLst>
          </p:cNvPr>
          <p:cNvSpPr txBox="1"/>
          <p:nvPr/>
        </p:nvSpPr>
        <p:spPr>
          <a:xfrm>
            <a:off x="2464150" y="3421996"/>
            <a:ext cx="3179961" cy="276999"/>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solidFill>
                  <a:srgbClr val="FF0000"/>
                </a:solidFill>
              </a:rPr>
              <a:t>IT specialists and programmers needed</a:t>
            </a:r>
            <a:endParaRPr lang="pl-PL" sz="1200" b="1" dirty="0">
              <a:solidFill>
                <a:srgbClr val="FF0000"/>
              </a:solidFill>
            </a:endParaRPr>
          </a:p>
        </p:txBody>
      </p:sp>
      <p:sp>
        <p:nvSpPr>
          <p:cNvPr id="63" name="pole tekstowe 62">
            <a:extLst>
              <a:ext uri="{FF2B5EF4-FFF2-40B4-BE49-F238E27FC236}">
                <a16:creationId xmlns:a16="http://schemas.microsoft.com/office/drawing/2014/main" id="{BDF3CC8C-E6C9-49DF-A350-6AA3607517A6}"/>
              </a:ext>
            </a:extLst>
          </p:cNvPr>
          <p:cNvSpPr txBox="1"/>
          <p:nvPr/>
        </p:nvSpPr>
        <p:spPr>
          <a:xfrm>
            <a:off x="3806827" y="5474324"/>
            <a:ext cx="3179961" cy="46166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b="1" dirty="0">
                <a:solidFill>
                  <a:srgbClr val="FF0000"/>
                </a:solidFill>
              </a:rPr>
              <a:t>Mathematicians </a:t>
            </a:r>
            <a:r>
              <a:rPr lang="pl-PL" sz="1200" b="1" dirty="0">
                <a:solidFill>
                  <a:srgbClr val="FF0000"/>
                </a:solidFill>
              </a:rPr>
              <a:t>(</a:t>
            </a:r>
            <a:r>
              <a:rPr lang="en-US" sz="1200" b="1" dirty="0" err="1">
                <a:solidFill>
                  <a:srgbClr val="FF0000"/>
                </a:solidFill>
              </a:rPr>
              <a:t>quantit</a:t>
            </a:r>
            <a:r>
              <a:rPr lang="pl-PL" sz="1200" b="1" dirty="0" err="1">
                <a:solidFill>
                  <a:srgbClr val="FF0000"/>
                </a:solidFill>
              </a:rPr>
              <a:t>ive</a:t>
            </a:r>
            <a:r>
              <a:rPr lang="pl-PL" sz="1200" b="1" dirty="0">
                <a:solidFill>
                  <a:srgbClr val="FF0000"/>
                </a:solidFill>
              </a:rPr>
              <a:t> </a:t>
            </a:r>
            <a:r>
              <a:rPr lang="pl-PL" sz="1200" b="1" dirty="0" err="1">
                <a:solidFill>
                  <a:srgbClr val="FF0000"/>
                </a:solidFill>
              </a:rPr>
              <a:t>methods</a:t>
            </a:r>
            <a:r>
              <a:rPr lang="pl-PL" sz="1200" b="1" dirty="0">
                <a:solidFill>
                  <a:srgbClr val="FF0000"/>
                </a:solidFill>
              </a:rPr>
              <a:t>)</a:t>
            </a:r>
            <a:r>
              <a:rPr lang="en-US" sz="1200" b="1" dirty="0">
                <a:solidFill>
                  <a:srgbClr val="FF0000"/>
                </a:solidFill>
              </a:rPr>
              <a:t> </a:t>
            </a:r>
            <a:br>
              <a:rPr lang="pl-PL" sz="1200" b="1" dirty="0">
                <a:solidFill>
                  <a:srgbClr val="FF0000"/>
                </a:solidFill>
              </a:rPr>
            </a:br>
            <a:r>
              <a:rPr lang="en-US" sz="1200" b="1" dirty="0">
                <a:solidFill>
                  <a:srgbClr val="FF0000"/>
                </a:solidFill>
              </a:rPr>
              <a:t>are needed</a:t>
            </a:r>
            <a:endParaRPr lang="pl-PL" sz="1200" b="1" dirty="0">
              <a:solidFill>
                <a:srgbClr val="FF0000"/>
              </a:solidFill>
            </a:endParaRPr>
          </a:p>
        </p:txBody>
      </p:sp>
    </p:spTree>
    <p:extLst>
      <p:ext uri="{BB962C8B-B14F-4D97-AF65-F5344CB8AC3E}">
        <p14:creationId xmlns:p14="http://schemas.microsoft.com/office/powerpoint/2010/main" val="119588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DF01F7D2-9298-4ACE-93BA-EB4E60162183}"/>
              </a:ext>
            </a:extLst>
          </p:cNvPr>
          <p:cNvSpPr>
            <a:spLocks noGrp="1"/>
          </p:cNvSpPr>
          <p:nvPr>
            <p:ph type="sldNum" sz="quarter" idx="12"/>
          </p:nvPr>
        </p:nvSpPr>
        <p:spPr/>
        <p:txBody>
          <a:bodyPr/>
          <a:lstStyle/>
          <a:p>
            <a:fld id="{36F92EC7-4B9D-428C-9087-B61AD018EF74}" type="slidenum">
              <a:rPr lang="pl-PL" smtClean="0"/>
              <a:pPr/>
              <a:t>12</a:t>
            </a:fld>
            <a:endParaRPr lang="pl-PL"/>
          </a:p>
        </p:txBody>
      </p:sp>
      <p:sp>
        <p:nvSpPr>
          <p:cNvPr id="3" name="Prostokąt 2">
            <a:extLst>
              <a:ext uri="{FF2B5EF4-FFF2-40B4-BE49-F238E27FC236}">
                <a16:creationId xmlns:a16="http://schemas.microsoft.com/office/drawing/2014/main" id="{C10F5A29-C212-46D3-AA16-0A7DBB898399}"/>
              </a:ext>
            </a:extLst>
          </p:cNvPr>
          <p:cNvSpPr/>
          <p:nvPr/>
        </p:nvSpPr>
        <p:spPr>
          <a:xfrm>
            <a:off x="1568741" y="1157682"/>
            <a:ext cx="5817765" cy="738664"/>
          </a:xfrm>
          <a:prstGeom prst="rect">
            <a:avLst/>
          </a:prstGeom>
        </p:spPr>
        <p:txBody>
          <a:bodyPr wrap="square">
            <a:spAutoFit/>
          </a:bodyPr>
          <a:lstStyle/>
          <a:p>
            <a:pPr lvl="0" algn="ctr"/>
            <a:r>
              <a:rPr lang="en-GB" sz="2100" b="1" dirty="0">
                <a:ln/>
                <a:solidFill>
                  <a:srgbClr val="001D77"/>
                </a:solidFill>
                <a:latin typeface="Fira Sans" panose="020B0503050000020004" pitchFamily="34" charset="0"/>
                <a:cs typeface="Arial" panose="020B0604020202020204" pitchFamily="34" charset="0"/>
              </a:rPr>
              <a:t>Processing</a:t>
            </a:r>
            <a:r>
              <a:rPr lang="pl-PL" sz="2100" b="1" dirty="0">
                <a:ln/>
                <a:solidFill>
                  <a:srgbClr val="001D77"/>
                </a:solidFill>
                <a:cs typeface="Arial" panose="020B0604020202020204" pitchFamily="34" charset="0"/>
              </a:rPr>
              <a:t> </a:t>
            </a:r>
            <a:r>
              <a:rPr lang="en-GB" sz="2100" b="1" dirty="0">
                <a:ln/>
                <a:solidFill>
                  <a:srgbClr val="001D77"/>
                </a:solidFill>
                <a:latin typeface="Fira Sans" panose="020B0503050000020004" pitchFamily="34" charset="0"/>
                <a:cs typeface="Arial" panose="020B0604020202020204" pitchFamily="34" charset="0"/>
              </a:rPr>
              <a:t> and data linkage methods</a:t>
            </a:r>
            <a:r>
              <a:rPr lang="pl-PL" sz="2100" b="1" dirty="0">
                <a:ln/>
                <a:solidFill>
                  <a:srgbClr val="001D77"/>
                </a:solidFill>
                <a:cs typeface="Arial" panose="020B0604020202020204" pitchFamily="34" charset="0"/>
              </a:rPr>
              <a:t> </a:t>
            </a:r>
          </a:p>
          <a:p>
            <a:pPr lvl="0" algn="ctr"/>
            <a:r>
              <a:rPr lang="pl-PL" sz="2100" b="1" dirty="0">
                <a:ln/>
                <a:solidFill>
                  <a:srgbClr val="001D77"/>
                </a:solidFill>
                <a:cs typeface="Arial" panose="020B0604020202020204" pitchFamily="34" charset="0"/>
              </a:rPr>
              <a:t>(</a:t>
            </a:r>
            <a:r>
              <a:rPr lang="pl-PL" sz="2100" b="1" dirty="0" err="1">
                <a:ln/>
                <a:solidFill>
                  <a:srgbClr val="001D77"/>
                </a:solidFill>
                <a:cs typeface="Arial" panose="020B0604020202020204" pitchFamily="34" charset="0"/>
              </a:rPr>
              <a:t>Tourism</a:t>
            </a:r>
            <a:r>
              <a:rPr lang="pl-PL" sz="2100" b="1" dirty="0">
                <a:ln/>
                <a:solidFill>
                  <a:srgbClr val="001D77"/>
                </a:solidFill>
                <a:cs typeface="Arial" panose="020B0604020202020204" pitchFamily="34" charset="0"/>
              </a:rPr>
              <a:t>)</a:t>
            </a:r>
            <a:endParaRPr lang="en-GB" sz="2100" b="1" dirty="0">
              <a:ln/>
              <a:solidFill>
                <a:srgbClr val="001D77"/>
              </a:solidFill>
              <a:latin typeface="Fira Sans" panose="020B0503050000020004" pitchFamily="34" charset="0"/>
              <a:cs typeface="Arial" panose="020B0604020202020204" pitchFamily="34" charset="0"/>
            </a:endParaRPr>
          </a:p>
        </p:txBody>
      </p:sp>
      <p:pic>
        <p:nvPicPr>
          <p:cNvPr id="4" name="Obraz 3">
            <a:extLst>
              <a:ext uri="{FF2B5EF4-FFF2-40B4-BE49-F238E27FC236}">
                <a16:creationId xmlns:a16="http://schemas.microsoft.com/office/drawing/2014/main" id="{161B5B4B-090B-427C-B5B3-E8758BF39C5B}"/>
              </a:ext>
            </a:extLst>
          </p:cNvPr>
          <p:cNvPicPr>
            <a:picLocks noChangeAspect="1"/>
          </p:cNvPicPr>
          <p:nvPr/>
        </p:nvPicPr>
        <p:blipFill>
          <a:blip r:embed="rId2"/>
          <a:stretch>
            <a:fillRect/>
          </a:stretch>
        </p:blipFill>
        <p:spPr>
          <a:xfrm>
            <a:off x="2363641" y="2210622"/>
            <a:ext cx="3953269" cy="3960004"/>
          </a:xfrm>
          <a:prstGeom prst="ellipse">
            <a:avLst/>
          </a:prstGeom>
          <a:ln>
            <a:noFill/>
          </a:ln>
          <a:effectLst>
            <a:softEdge rad="112500"/>
          </a:effectLst>
        </p:spPr>
      </p:pic>
    </p:spTree>
    <p:extLst>
      <p:ext uri="{BB962C8B-B14F-4D97-AF65-F5344CB8AC3E}">
        <p14:creationId xmlns:p14="http://schemas.microsoft.com/office/powerpoint/2010/main" val="217052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1771"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474044"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13</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657116" y="438420"/>
            <a:ext cx="6956706" cy="492443"/>
          </a:xfrm>
          <a:prstGeom prst="rect">
            <a:avLst/>
          </a:prstGeom>
          <a:noFill/>
        </p:spPr>
        <p:txBody>
          <a:bodyPr wrap="square" rtlCol="0">
            <a:spAutoFit/>
          </a:bodyPr>
          <a:lstStyle/>
          <a:p>
            <a:r>
              <a:rPr lang="pl-PL" sz="2600" b="1" dirty="0" err="1">
                <a:solidFill>
                  <a:srgbClr val="001D77"/>
                </a:solidFill>
                <a:latin typeface="Fira Sans" panose="020B0503050000020004" pitchFamily="34" charset="0"/>
                <a:ea typeface="Fira Sans" panose="020B0503050000020004" pitchFamily="34" charset="0"/>
              </a:rPr>
              <a:t>What</a:t>
            </a:r>
            <a:r>
              <a:rPr lang="pl-PL" sz="2600" b="1" dirty="0">
                <a:solidFill>
                  <a:srgbClr val="001D77"/>
                </a:solidFill>
                <a:latin typeface="Fira Sans" panose="020B0503050000020004" pitchFamily="34" charset="0"/>
                <a:ea typeface="Fira Sans" panose="020B0503050000020004" pitchFamily="34" charset="0"/>
              </a:rPr>
              <a:t> to do with the </a:t>
            </a:r>
            <a:r>
              <a:rPr lang="pl-PL" sz="2600" b="1" dirty="0" err="1">
                <a:solidFill>
                  <a:srgbClr val="001D77"/>
                </a:solidFill>
                <a:latin typeface="Fira Sans" panose="020B0503050000020004" pitchFamily="34" charset="0"/>
                <a:ea typeface="Fira Sans" panose="020B0503050000020004" pitchFamily="34" charset="0"/>
              </a:rPr>
              <a:t>scraped</a:t>
            </a:r>
            <a:r>
              <a:rPr lang="pl-PL" sz="2600" b="1" dirty="0">
                <a:solidFill>
                  <a:srgbClr val="001D77"/>
                </a:solidFill>
                <a:latin typeface="Fira Sans" panose="020B0503050000020004" pitchFamily="34" charset="0"/>
                <a:ea typeface="Fira Sans" panose="020B0503050000020004" pitchFamily="34" charset="0"/>
              </a:rPr>
              <a:t> data?</a:t>
            </a:r>
            <a:endParaRPr lang="en-GB" sz="2600" b="1" dirty="0">
              <a:solidFill>
                <a:srgbClr val="001D77"/>
              </a:solidFill>
              <a:latin typeface="Fira Sans" panose="020B0503050000020004" pitchFamily="34" charset="0"/>
              <a:ea typeface="Fira Sans" panose="020B0503050000020004" pitchFamily="34" charset="0"/>
            </a:endParaRPr>
          </a:p>
        </p:txBody>
      </p:sp>
      <p:sp>
        <p:nvSpPr>
          <p:cNvPr id="4" name="Prostokąt 3"/>
          <p:cNvSpPr/>
          <p:nvPr/>
        </p:nvSpPr>
        <p:spPr>
          <a:xfrm>
            <a:off x="367561" y="1593442"/>
            <a:ext cx="4061971" cy="3785652"/>
          </a:xfrm>
          <a:prstGeom prst="rect">
            <a:avLst/>
          </a:prstGeom>
        </p:spPr>
        <p:txBody>
          <a:bodyPr wrap="square">
            <a:spAutoFit/>
          </a:bodyPr>
          <a:lstStyle/>
          <a:p>
            <a:pPr algn="just"/>
            <a:r>
              <a:rPr lang="en-AU" sz="1600" b="1" dirty="0">
                <a:latin typeface="Fira Sans" panose="020B0503050000020004" pitchFamily="34" charset="0"/>
              </a:rPr>
              <a:t>Treat scraped data and survey separately. </a:t>
            </a:r>
            <a:endParaRPr lang="en-AU" sz="1600" dirty="0"/>
          </a:p>
          <a:p>
            <a:pPr algn="just"/>
            <a:endParaRPr lang="en-AU" sz="1600" dirty="0">
              <a:latin typeface="Fira Sans" panose="020B0503050000020004" pitchFamily="34" charset="0"/>
            </a:endParaRPr>
          </a:p>
          <a:p>
            <a:pPr marL="285750" indent="-285750" algn="just">
              <a:buFont typeface="Arial" panose="020B0604020202020204" pitchFamily="34" charset="0"/>
              <a:buChar char="•"/>
            </a:pPr>
            <a:r>
              <a:rPr lang="en-AU" sz="1600" dirty="0">
                <a:latin typeface="Fira Sans" panose="020B0503050000020004" pitchFamily="34" charset="0"/>
              </a:rPr>
              <a:t>Survey data is usually obtained often with a low disaggregation level and a delay reaching even a month. </a:t>
            </a:r>
          </a:p>
          <a:p>
            <a:pPr marL="285750" indent="-285750" algn="just">
              <a:buFont typeface="Arial" panose="020B0604020202020204" pitchFamily="34" charset="0"/>
              <a:buChar char="•"/>
            </a:pPr>
            <a:r>
              <a:rPr lang="en-AU" sz="1600" dirty="0">
                <a:latin typeface="Fira Sans" panose="020B0503050000020004" pitchFamily="34" charset="0"/>
              </a:rPr>
              <a:t>Scraped data can be obtained without any delay and with a nice disaggregation level. </a:t>
            </a:r>
          </a:p>
          <a:p>
            <a:pPr marL="285750" indent="-285750" algn="just">
              <a:buFont typeface="Arial" panose="020B0604020202020204" pitchFamily="34" charset="0"/>
              <a:buChar char="•"/>
            </a:pPr>
            <a:r>
              <a:rPr lang="en-AU" sz="1600" dirty="0">
                <a:latin typeface="Fira Sans" panose="020B0503050000020004" pitchFamily="34" charset="0"/>
              </a:rPr>
              <a:t>We can derive some statistics from scraped data and check whether they go with a line of survey statistics. </a:t>
            </a:r>
          </a:p>
          <a:p>
            <a:pPr marL="285750" indent="-285750" algn="just">
              <a:buFont typeface="Arial" panose="020B0604020202020204" pitchFamily="34" charset="0"/>
              <a:buChar char="•"/>
            </a:pPr>
            <a:r>
              <a:rPr lang="en-AU" sz="1600" dirty="0">
                <a:latin typeface="Fira Sans" panose="020B0503050000020004" pitchFamily="34" charset="0"/>
              </a:rPr>
              <a:t>If true, scraped data statistics can serve for nowcasting or </a:t>
            </a:r>
            <a:r>
              <a:rPr lang="en-AU" sz="1600" dirty="0" err="1">
                <a:latin typeface="Fira Sans" panose="020B0503050000020004" pitchFamily="34" charset="0"/>
              </a:rPr>
              <a:t>spatio</a:t>
            </a:r>
            <a:r>
              <a:rPr lang="en-AU" sz="1600" dirty="0">
                <a:latin typeface="Fira Sans" panose="020B0503050000020004" pitchFamily="34" charset="0"/>
              </a:rPr>
              <a:t>-temporal disaggregation as indicators.</a:t>
            </a:r>
            <a:endParaRPr lang="en-AU" sz="1600" dirty="0"/>
          </a:p>
        </p:txBody>
      </p:sp>
      <p:cxnSp>
        <p:nvCxnSpPr>
          <p:cNvPr id="8" name="Łącznik prosty 7"/>
          <p:cNvCxnSpPr/>
          <p:nvPr/>
        </p:nvCxnSpPr>
        <p:spPr>
          <a:xfrm>
            <a:off x="4714452" y="1593443"/>
            <a:ext cx="0" cy="39703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pole tekstowe 9"/>
          <p:cNvSpPr txBox="1"/>
          <p:nvPr/>
        </p:nvSpPr>
        <p:spPr>
          <a:xfrm>
            <a:off x="4714453" y="1593443"/>
            <a:ext cx="4177900" cy="2800767"/>
          </a:xfrm>
          <a:prstGeom prst="rect">
            <a:avLst/>
          </a:prstGeom>
          <a:noFill/>
        </p:spPr>
        <p:txBody>
          <a:bodyPr wrap="square" rtlCol="0">
            <a:spAutoFit/>
          </a:bodyPr>
          <a:lstStyle/>
          <a:p>
            <a:pPr algn="just"/>
            <a:r>
              <a:rPr lang="pl-PL" sz="1600" b="1" dirty="0" err="1">
                <a:latin typeface="Fira Sans" panose="020B0503050000020004" pitchFamily="34" charset="0"/>
              </a:rPr>
              <a:t>Merge</a:t>
            </a:r>
            <a:r>
              <a:rPr lang="pl-PL" sz="1600" b="1" dirty="0">
                <a:latin typeface="Fira Sans" panose="020B0503050000020004" pitchFamily="34" charset="0"/>
              </a:rPr>
              <a:t> </a:t>
            </a:r>
            <a:r>
              <a:rPr lang="pl-PL" sz="1600" b="1" dirty="0" err="1">
                <a:latin typeface="Fira Sans" panose="020B0503050000020004" pitchFamily="34" charset="0"/>
              </a:rPr>
              <a:t>scraped</a:t>
            </a:r>
            <a:r>
              <a:rPr lang="pl-PL" sz="1600" b="1" dirty="0">
                <a:latin typeface="Fira Sans" panose="020B0503050000020004" pitchFamily="34" charset="0"/>
              </a:rPr>
              <a:t> data and </a:t>
            </a:r>
            <a:r>
              <a:rPr lang="pl-PL" sz="1600" b="1" dirty="0" err="1">
                <a:latin typeface="Fira Sans" panose="020B0503050000020004" pitchFamily="34" charset="0"/>
              </a:rPr>
              <a:t>survey</a:t>
            </a:r>
            <a:r>
              <a:rPr lang="pl-PL" sz="1600" b="1" dirty="0">
                <a:latin typeface="Fira Sans" panose="020B0503050000020004" pitchFamily="34" charset="0"/>
              </a:rPr>
              <a:t>.</a:t>
            </a:r>
            <a:r>
              <a:rPr lang="en-US" sz="1600" b="1" dirty="0">
                <a:latin typeface="Fira Sans" panose="020B0503050000020004" pitchFamily="34" charset="0"/>
              </a:rPr>
              <a:t> </a:t>
            </a:r>
            <a:endParaRPr lang="pl-PL" sz="1600" dirty="0"/>
          </a:p>
          <a:p>
            <a:pPr algn="just"/>
            <a:br>
              <a:rPr lang="pl-PL" sz="1600" dirty="0">
                <a:latin typeface="Fira Sans" panose="020B0503050000020004" pitchFamily="34" charset="0"/>
                <a:ea typeface="Fira Sans" panose="020B0503050000020004" pitchFamily="34" charset="0"/>
              </a:rPr>
            </a:br>
            <a:endParaRPr lang="pl-PL" sz="1600" dirty="0">
              <a:latin typeface="Fira Sans" panose="020B0503050000020004" pitchFamily="34" charset="0"/>
              <a:ea typeface="Fira Sans" panose="020B0503050000020004" pitchFamily="34" charset="0"/>
            </a:endParaRPr>
          </a:p>
          <a:p>
            <a:pPr marL="285750" indent="-285750" algn="just">
              <a:buFont typeface="Arial" panose="020B0604020202020204" pitchFamily="34" charset="0"/>
              <a:buChar char="•"/>
            </a:pPr>
            <a:r>
              <a:rPr lang="pl-PL" sz="1600" dirty="0" err="1">
                <a:latin typeface="Fira Sans" panose="020B0503050000020004" pitchFamily="34" charset="0"/>
              </a:rPr>
              <a:t>Survey</a:t>
            </a:r>
            <a:r>
              <a:rPr lang="pl-PL" sz="1600" dirty="0">
                <a:latin typeface="Fira Sans" panose="020B0503050000020004" pitchFamily="34" charset="0"/>
              </a:rPr>
              <a:t> data </a:t>
            </a:r>
            <a:r>
              <a:rPr lang="pl-PL" sz="1600" dirty="0" err="1">
                <a:latin typeface="Fira Sans" panose="020B0503050000020004" pitchFamily="34" charset="0"/>
              </a:rPr>
              <a:t>can</a:t>
            </a:r>
            <a:r>
              <a:rPr lang="pl-PL" sz="1600" dirty="0">
                <a:latin typeface="Fira Sans" panose="020B0503050000020004" pitchFamily="34" charset="0"/>
              </a:rPr>
              <a:t> be </a:t>
            </a:r>
            <a:r>
              <a:rPr lang="pl-PL" sz="1600" dirty="0" err="1">
                <a:latin typeface="Fira Sans" panose="020B0503050000020004" pitchFamily="34" charset="0"/>
              </a:rPr>
              <a:t>merged</a:t>
            </a:r>
            <a:r>
              <a:rPr lang="pl-PL" sz="1600" dirty="0">
                <a:latin typeface="Fira Sans" panose="020B0503050000020004" pitchFamily="34" charset="0"/>
              </a:rPr>
              <a:t> with </a:t>
            </a:r>
            <a:r>
              <a:rPr lang="pl-PL" sz="1600" dirty="0" err="1">
                <a:latin typeface="Fira Sans" panose="020B0503050000020004" pitchFamily="34" charset="0"/>
              </a:rPr>
              <a:t>scraped</a:t>
            </a:r>
            <a:r>
              <a:rPr lang="pl-PL" sz="1600" dirty="0">
                <a:latin typeface="Fira Sans" panose="020B0503050000020004" pitchFamily="34" charset="0"/>
              </a:rPr>
              <a:t> data with </a:t>
            </a:r>
            <a:r>
              <a:rPr lang="pl-PL" sz="1600" dirty="0" err="1">
                <a:latin typeface="Fira Sans" panose="020B0503050000020004" pitchFamily="34" charset="0"/>
              </a:rPr>
              <a:t>various</a:t>
            </a:r>
            <a:r>
              <a:rPr lang="pl-PL" sz="1600" dirty="0">
                <a:latin typeface="Fira Sans" panose="020B0503050000020004" pitchFamily="34" charset="0"/>
              </a:rPr>
              <a:t> </a:t>
            </a:r>
            <a:r>
              <a:rPr lang="pl-PL" sz="1600" dirty="0" err="1">
                <a:latin typeface="Fira Sans" panose="020B0503050000020004" pitchFamily="34" charset="0"/>
              </a:rPr>
              <a:t>techniques</a:t>
            </a:r>
            <a:endParaRPr lang="pl-PL" sz="1600" dirty="0">
              <a:latin typeface="Fira Sans" panose="020B0503050000020004" pitchFamily="34" charset="0"/>
            </a:endParaRPr>
          </a:p>
          <a:p>
            <a:pPr marL="285750" indent="-285750" algn="just">
              <a:buFont typeface="Arial" panose="020B0604020202020204" pitchFamily="34" charset="0"/>
              <a:buChar char="•"/>
            </a:pPr>
            <a:r>
              <a:rPr lang="pl-PL" sz="1600" dirty="0" err="1">
                <a:latin typeface="Fira Sans" panose="020B0503050000020004" pitchFamily="34" charset="0"/>
              </a:rPr>
              <a:t>Merging</a:t>
            </a:r>
            <a:r>
              <a:rPr lang="pl-PL" sz="1600" dirty="0">
                <a:latin typeface="Fira Sans" panose="020B0503050000020004" pitchFamily="34" charset="0"/>
              </a:rPr>
              <a:t> </a:t>
            </a:r>
            <a:r>
              <a:rPr lang="pl-PL" sz="1600" dirty="0" err="1">
                <a:latin typeface="Fira Sans" panose="020B0503050000020004" pitchFamily="34" charset="0"/>
              </a:rPr>
              <a:t>can</a:t>
            </a:r>
            <a:r>
              <a:rPr lang="pl-PL" sz="1600" dirty="0">
                <a:latin typeface="Fira Sans" panose="020B0503050000020004" pitchFamily="34" charset="0"/>
              </a:rPr>
              <a:t> </a:t>
            </a:r>
            <a:r>
              <a:rPr lang="pl-PL" sz="1600" dirty="0" err="1">
                <a:latin typeface="Fira Sans" panose="020B0503050000020004" pitchFamily="34" charset="0"/>
              </a:rPr>
              <a:t>increase</a:t>
            </a:r>
            <a:r>
              <a:rPr lang="pl-PL" sz="1600" dirty="0">
                <a:latin typeface="Fira Sans" panose="020B0503050000020004" pitchFamily="34" charset="0"/>
              </a:rPr>
              <a:t> </a:t>
            </a:r>
            <a:r>
              <a:rPr lang="pl-PL" sz="1600" dirty="0" err="1">
                <a:latin typeface="Fira Sans" panose="020B0503050000020004" pitchFamily="34" charset="0"/>
              </a:rPr>
              <a:t>coverage</a:t>
            </a:r>
            <a:r>
              <a:rPr lang="pl-PL" sz="1600" dirty="0">
                <a:latin typeface="Fira Sans" panose="020B0503050000020004" pitchFamily="34" charset="0"/>
              </a:rPr>
              <a:t> of </a:t>
            </a:r>
            <a:r>
              <a:rPr lang="pl-PL" sz="1600" dirty="0" err="1">
                <a:latin typeface="Fira Sans" panose="020B0503050000020004" pitchFamily="34" charset="0"/>
              </a:rPr>
              <a:t>survey</a:t>
            </a:r>
            <a:r>
              <a:rPr lang="pl-PL" sz="1600" dirty="0">
                <a:latin typeface="Fira Sans" panose="020B0503050000020004" pitchFamily="34" charset="0"/>
              </a:rPr>
              <a:t> </a:t>
            </a:r>
            <a:r>
              <a:rPr lang="pl-PL" sz="1600" dirty="0" err="1">
                <a:latin typeface="Fira Sans" panose="020B0503050000020004" pitchFamily="34" charset="0"/>
              </a:rPr>
              <a:t>frames</a:t>
            </a:r>
            <a:endParaRPr lang="pl-PL" sz="1600" dirty="0">
              <a:latin typeface="Fira Sans" panose="020B0503050000020004" pitchFamily="34" charset="0"/>
            </a:endParaRPr>
          </a:p>
          <a:p>
            <a:pPr marL="285750" indent="-285750" algn="just">
              <a:buFont typeface="Arial" panose="020B0604020202020204" pitchFamily="34" charset="0"/>
              <a:buChar char="•"/>
            </a:pPr>
            <a:r>
              <a:rPr lang="pl-PL" sz="1600" dirty="0" err="1">
                <a:latin typeface="Fira Sans" panose="020B0503050000020004" pitchFamily="34" charset="0"/>
              </a:rPr>
              <a:t>Merging</a:t>
            </a:r>
            <a:r>
              <a:rPr lang="pl-PL" sz="1600" dirty="0">
                <a:latin typeface="Fira Sans" panose="020B0503050000020004" pitchFamily="34" charset="0"/>
              </a:rPr>
              <a:t> </a:t>
            </a:r>
            <a:r>
              <a:rPr lang="pl-PL" sz="1600" dirty="0" err="1">
                <a:latin typeface="Fira Sans" panose="020B0503050000020004" pitchFamily="34" charset="0"/>
              </a:rPr>
              <a:t>can</a:t>
            </a:r>
            <a:r>
              <a:rPr lang="pl-PL" sz="1600" dirty="0">
                <a:latin typeface="Fira Sans" panose="020B0503050000020004" pitchFamily="34" charset="0"/>
              </a:rPr>
              <a:t> </a:t>
            </a:r>
            <a:r>
              <a:rPr lang="pl-PL" sz="1600" dirty="0" err="1">
                <a:latin typeface="Fira Sans" panose="020B0503050000020004" pitchFamily="34" charset="0"/>
              </a:rPr>
              <a:t>keep</a:t>
            </a:r>
            <a:r>
              <a:rPr lang="pl-PL" sz="1600" dirty="0">
                <a:latin typeface="Fira Sans" panose="020B0503050000020004" pitchFamily="34" charset="0"/>
              </a:rPr>
              <a:t> </a:t>
            </a:r>
            <a:r>
              <a:rPr lang="pl-PL" sz="1600" dirty="0" err="1">
                <a:latin typeface="Fira Sans" panose="020B0503050000020004" pitchFamily="34" charset="0"/>
              </a:rPr>
              <a:t>survey</a:t>
            </a:r>
            <a:r>
              <a:rPr lang="pl-PL" sz="1600" dirty="0">
                <a:latin typeface="Fira Sans" panose="020B0503050000020004" pitchFamily="34" charset="0"/>
              </a:rPr>
              <a:t> </a:t>
            </a:r>
            <a:r>
              <a:rPr lang="pl-PL" sz="1600" dirty="0" err="1">
                <a:latin typeface="Fira Sans" panose="020B0503050000020004" pitchFamily="34" charset="0"/>
              </a:rPr>
              <a:t>frames</a:t>
            </a:r>
            <a:r>
              <a:rPr lang="pl-PL" sz="1600" dirty="0">
                <a:latin typeface="Fira Sans" panose="020B0503050000020004" pitchFamily="34" charset="0"/>
              </a:rPr>
              <a:t> </a:t>
            </a:r>
            <a:r>
              <a:rPr lang="pl-PL" sz="1600" dirty="0" err="1">
                <a:latin typeface="Fira Sans" panose="020B0503050000020004" pitchFamily="34" charset="0"/>
              </a:rPr>
              <a:t>updated</a:t>
            </a:r>
            <a:endParaRPr lang="pl-PL" sz="1600" dirty="0">
              <a:latin typeface="Fira Sans" panose="020B0503050000020004" pitchFamily="34" charset="0"/>
            </a:endParaRPr>
          </a:p>
          <a:p>
            <a:pPr marL="285750" indent="-285750" algn="just">
              <a:buFont typeface="Arial" panose="020B0604020202020204" pitchFamily="34" charset="0"/>
              <a:buChar char="•"/>
            </a:pPr>
            <a:r>
              <a:rPr lang="pl-PL" sz="1600" dirty="0" err="1">
                <a:latin typeface="Fira Sans" panose="020B0503050000020004" pitchFamily="34" charset="0"/>
              </a:rPr>
              <a:t>Merging</a:t>
            </a:r>
            <a:r>
              <a:rPr lang="pl-PL" sz="1600" dirty="0">
                <a:latin typeface="Fira Sans" panose="020B0503050000020004" pitchFamily="34" charset="0"/>
              </a:rPr>
              <a:t> </a:t>
            </a:r>
            <a:r>
              <a:rPr lang="pl-PL" sz="1600" dirty="0" err="1">
                <a:latin typeface="Fira Sans" panose="020B0503050000020004" pitchFamily="34" charset="0"/>
              </a:rPr>
              <a:t>can</a:t>
            </a:r>
            <a:r>
              <a:rPr lang="pl-PL" sz="1600" dirty="0">
                <a:latin typeface="Fira Sans" panose="020B0503050000020004" pitchFamily="34" charset="0"/>
              </a:rPr>
              <a:t> </a:t>
            </a:r>
            <a:r>
              <a:rPr lang="pl-PL" sz="1600" dirty="0" err="1">
                <a:latin typeface="Fira Sans" panose="020B0503050000020004" pitchFamily="34" charset="0"/>
              </a:rPr>
              <a:t>provide</a:t>
            </a:r>
            <a:r>
              <a:rPr lang="pl-PL" sz="1600" dirty="0">
                <a:latin typeface="Fira Sans" panose="020B0503050000020004" pitchFamily="34" charset="0"/>
              </a:rPr>
              <a:t> </a:t>
            </a:r>
            <a:r>
              <a:rPr lang="pl-PL" sz="1600" dirty="0" err="1">
                <a:latin typeface="Fira Sans" panose="020B0503050000020004" pitchFamily="34" charset="0"/>
              </a:rPr>
              <a:t>additional</a:t>
            </a:r>
            <a:r>
              <a:rPr lang="pl-PL" sz="1600" dirty="0">
                <a:latin typeface="Fira Sans" panose="020B0503050000020004" pitchFamily="34" charset="0"/>
              </a:rPr>
              <a:t> </a:t>
            </a:r>
            <a:r>
              <a:rPr lang="pl-PL" sz="1600" dirty="0" err="1">
                <a:latin typeface="Fira Sans" panose="020B0503050000020004" pitchFamily="34" charset="0"/>
              </a:rPr>
              <a:t>variables</a:t>
            </a:r>
            <a:endParaRPr lang="pl-PL" sz="1600" dirty="0">
              <a:latin typeface="Fira Sans" panose="020B0503050000020004" pitchFamily="34" charset="0"/>
            </a:endParaRPr>
          </a:p>
        </p:txBody>
      </p:sp>
    </p:spTree>
    <p:extLst>
      <p:ext uri="{BB962C8B-B14F-4D97-AF65-F5344CB8AC3E}">
        <p14:creationId xmlns:p14="http://schemas.microsoft.com/office/powerpoint/2010/main" val="38343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1000"/>
                                        <p:tgtEl>
                                          <p:spTgt spid="4">
                                            <p:txEl>
                                              <p:pRg st="5" end="5"/>
                                            </p:txEl>
                                          </p:spTgt>
                                        </p:tgtEl>
                                      </p:cBhvr>
                                    </p:animEffect>
                                    <p:anim calcmode="lin" valueType="num">
                                      <p:cBhvr>
                                        <p:cTn id="3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1000"/>
                                        <p:tgtEl>
                                          <p:spTgt spid="10">
                                            <p:txEl>
                                              <p:pRg st="0" end="0"/>
                                            </p:txEl>
                                          </p:spTgt>
                                        </p:tgtEl>
                                      </p:cBhvr>
                                    </p:animEffect>
                                    <p:anim calcmode="lin" valueType="num">
                                      <p:cBhvr>
                                        <p:cTn id="41"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charRg st="34" end="102"/>
                                            </p:txEl>
                                          </p:spTgt>
                                        </p:tgtEl>
                                        <p:attrNameLst>
                                          <p:attrName>style.visibility</p:attrName>
                                        </p:attrNameLst>
                                      </p:cBhvr>
                                      <p:to>
                                        <p:strVal val="visible"/>
                                      </p:to>
                                    </p:set>
                                    <p:animEffect transition="in" filter="fade">
                                      <p:cBhvr>
                                        <p:cTn id="47" dur="500"/>
                                        <p:tgtEl>
                                          <p:spTgt spid="10">
                                            <p:txEl>
                                              <p:charRg st="34" end="10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charRg st="102" end="149"/>
                                            </p:txEl>
                                          </p:spTgt>
                                        </p:tgtEl>
                                        <p:attrNameLst>
                                          <p:attrName>style.visibility</p:attrName>
                                        </p:attrNameLst>
                                      </p:cBhvr>
                                      <p:to>
                                        <p:strVal val="visible"/>
                                      </p:to>
                                    </p:set>
                                    <p:animEffect transition="in" filter="fade">
                                      <p:cBhvr>
                                        <p:cTn id="52" dur="500"/>
                                        <p:tgtEl>
                                          <p:spTgt spid="10">
                                            <p:txEl>
                                              <p:charRg st="102" end="14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charRg st="149" end="188"/>
                                            </p:txEl>
                                          </p:spTgt>
                                        </p:tgtEl>
                                        <p:attrNameLst>
                                          <p:attrName>style.visibility</p:attrName>
                                        </p:attrNameLst>
                                      </p:cBhvr>
                                      <p:to>
                                        <p:strVal val="visible"/>
                                      </p:to>
                                    </p:set>
                                    <p:animEffect transition="in" filter="fade">
                                      <p:cBhvr>
                                        <p:cTn id="57" dur="500"/>
                                        <p:tgtEl>
                                          <p:spTgt spid="10">
                                            <p:txEl>
                                              <p:charRg st="149" end="18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charRg st="188" end="229"/>
                                            </p:txEl>
                                          </p:spTgt>
                                        </p:tgtEl>
                                        <p:attrNameLst>
                                          <p:attrName>style.visibility</p:attrName>
                                        </p:attrNameLst>
                                      </p:cBhvr>
                                      <p:to>
                                        <p:strVal val="visible"/>
                                      </p:to>
                                    </p:set>
                                    <p:animEffect transition="in" filter="fade">
                                      <p:cBhvr>
                                        <p:cTn id="62" dur="500"/>
                                        <p:tgtEl>
                                          <p:spTgt spid="10">
                                            <p:txEl>
                                              <p:charRg st="188" end="2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0"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68"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14</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229442" y="299911"/>
            <a:ext cx="8618925" cy="492443"/>
          </a:xfrm>
          <a:prstGeom prst="rect">
            <a:avLst/>
          </a:prstGeom>
          <a:noFill/>
        </p:spPr>
        <p:txBody>
          <a:bodyPr wrap="square" rtlCol="0">
            <a:spAutoFit/>
          </a:bodyPr>
          <a:lstStyle/>
          <a:p>
            <a:pPr algn="ctr"/>
            <a:r>
              <a:rPr lang="pl-PL" sz="2600" b="1" dirty="0">
                <a:solidFill>
                  <a:srgbClr val="001D77"/>
                </a:solidFill>
                <a:latin typeface="Fira Sans" panose="020B0503050000020004" pitchFamily="34" charset="0"/>
                <a:ea typeface="Fira Sans" panose="020B0503050000020004" pitchFamily="34" charset="0"/>
              </a:rPr>
              <a:t>D</a:t>
            </a:r>
            <a:r>
              <a:rPr lang="en-US" sz="2600" b="1" dirty="0" err="1">
                <a:solidFill>
                  <a:srgbClr val="001D77"/>
                </a:solidFill>
                <a:latin typeface="Fira Sans" panose="020B0503050000020004" pitchFamily="34" charset="0"/>
                <a:ea typeface="Fira Sans" panose="020B0503050000020004" pitchFamily="34" charset="0"/>
              </a:rPr>
              <a:t>iagram</a:t>
            </a:r>
            <a:r>
              <a:rPr lang="en-US" sz="2600" b="1" dirty="0">
                <a:solidFill>
                  <a:srgbClr val="001D77"/>
                </a:solidFill>
                <a:latin typeface="Fira Sans" panose="020B0503050000020004" pitchFamily="34" charset="0"/>
                <a:ea typeface="Fira Sans" panose="020B0503050000020004" pitchFamily="34" charset="0"/>
              </a:rPr>
              <a:t> of the </a:t>
            </a:r>
            <a:r>
              <a:rPr lang="pl-PL" sz="2600" b="1" dirty="0">
                <a:solidFill>
                  <a:srgbClr val="001D77"/>
                </a:solidFill>
                <a:latin typeface="Fira Sans" panose="020B0503050000020004" pitchFamily="34" charset="0"/>
                <a:ea typeface="Fira Sans" panose="020B0503050000020004" pitchFamily="34" charset="0"/>
              </a:rPr>
              <a:t>data</a:t>
            </a:r>
            <a:r>
              <a:rPr lang="en-US" sz="2600" b="1" dirty="0">
                <a:solidFill>
                  <a:srgbClr val="001D77"/>
                </a:solidFill>
                <a:latin typeface="Fira Sans" panose="020B0503050000020004" pitchFamily="34" charset="0"/>
                <a:ea typeface="Fira Sans" panose="020B0503050000020004" pitchFamily="34" charset="0"/>
              </a:rPr>
              <a:t> process</a:t>
            </a:r>
            <a:r>
              <a:rPr lang="pl-PL" sz="2600" b="1" dirty="0" err="1">
                <a:solidFill>
                  <a:srgbClr val="001D77"/>
                </a:solidFill>
                <a:latin typeface="Fira Sans" panose="020B0503050000020004" pitchFamily="34" charset="0"/>
                <a:ea typeface="Fira Sans" panose="020B0503050000020004" pitchFamily="34" charset="0"/>
              </a:rPr>
              <a:t>ing</a:t>
            </a:r>
            <a:r>
              <a:rPr lang="en-US" sz="2600" b="1" dirty="0">
                <a:solidFill>
                  <a:srgbClr val="001D77"/>
                </a:solidFill>
                <a:latin typeface="Fira Sans" panose="020B0503050000020004" pitchFamily="34" charset="0"/>
                <a:ea typeface="Fira Sans" panose="020B0503050000020004" pitchFamily="34" charset="0"/>
              </a:rPr>
              <a:t> based on booking</a:t>
            </a:r>
            <a:r>
              <a:rPr lang="pl-PL" sz="2600" b="1" dirty="0">
                <a:solidFill>
                  <a:srgbClr val="001D77"/>
                </a:solidFill>
                <a:latin typeface="Fira Sans" panose="020B0503050000020004" pitchFamily="34" charset="0"/>
                <a:ea typeface="Fira Sans" panose="020B0503050000020004" pitchFamily="34" charset="0"/>
              </a:rPr>
              <a:t>.</a:t>
            </a:r>
            <a:r>
              <a:rPr lang="en-US" sz="2600" b="1" dirty="0">
                <a:solidFill>
                  <a:srgbClr val="001D77"/>
                </a:solidFill>
                <a:latin typeface="Fira Sans" panose="020B0503050000020004" pitchFamily="34" charset="0"/>
                <a:ea typeface="Fira Sans" panose="020B0503050000020004" pitchFamily="34" charset="0"/>
              </a:rPr>
              <a:t>com</a:t>
            </a:r>
            <a:endParaRPr lang="en-GB" sz="2200" dirty="0">
              <a:solidFill>
                <a:srgbClr val="001D77"/>
              </a:solidFill>
              <a:latin typeface="Fira Sans" panose="020B0503050000020004" pitchFamily="34" charset="0"/>
              <a:ea typeface="Fira Sans" panose="020B0503050000020004" pitchFamily="34" charset="0"/>
            </a:endParaRPr>
          </a:p>
        </p:txBody>
      </p:sp>
      <p:pic>
        <p:nvPicPr>
          <p:cNvPr id="2" name="Obraz 1">
            <a:extLst>
              <a:ext uri="{FF2B5EF4-FFF2-40B4-BE49-F238E27FC236}">
                <a16:creationId xmlns:a16="http://schemas.microsoft.com/office/drawing/2014/main" id="{3112DD48-0F4E-4E03-8122-D50CAD043173}"/>
              </a:ext>
            </a:extLst>
          </p:cNvPr>
          <p:cNvPicPr>
            <a:picLocks noChangeAspect="1"/>
          </p:cNvPicPr>
          <p:nvPr/>
        </p:nvPicPr>
        <p:blipFill>
          <a:blip r:embed="rId3"/>
          <a:stretch>
            <a:fillRect/>
          </a:stretch>
        </p:blipFill>
        <p:spPr>
          <a:xfrm>
            <a:off x="0" y="1757664"/>
            <a:ext cx="9144000" cy="3342671"/>
          </a:xfrm>
          <a:prstGeom prst="rect">
            <a:avLst/>
          </a:prstGeom>
        </p:spPr>
      </p:pic>
    </p:spTree>
    <p:extLst>
      <p:ext uri="{BB962C8B-B14F-4D97-AF65-F5344CB8AC3E}">
        <p14:creationId xmlns:p14="http://schemas.microsoft.com/office/powerpoint/2010/main" val="197793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Data </a:t>
            </a:r>
            <a:r>
              <a:rPr lang="pl-PL" sz="2400" dirty="0" err="1">
                <a:latin typeface="Arial" pitchFamily="34" charset="0"/>
                <a:cs typeface="Arial" pitchFamily="34" charset="0"/>
              </a:rPr>
              <a:t>linkage</a:t>
            </a:r>
            <a:r>
              <a:rPr lang="pl-PL" sz="2400" dirty="0">
                <a:latin typeface="Arial" pitchFamily="34" charset="0"/>
                <a:cs typeface="Arial" pitchFamily="34" charset="0"/>
              </a:rPr>
              <a:t> by </a:t>
            </a:r>
            <a:r>
              <a:rPr lang="pl-PL" sz="2400" dirty="0" err="1">
                <a:latin typeface="Arial" pitchFamily="34" charset="0"/>
                <a:cs typeface="Arial" pitchFamily="34" charset="0"/>
              </a:rPr>
              <a:t>geographical</a:t>
            </a:r>
            <a:r>
              <a:rPr lang="pl-PL" sz="2400" dirty="0">
                <a:latin typeface="Arial" pitchFamily="34" charset="0"/>
                <a:cs typeface="Arial" pitchFamily="34" charset="0"/>
              </a:rPr>
              <a:t> </a:t>
            </a:r>
            <a:r>
              <a:rPr lang="pl-PL" sz="2400" dirty="0" err="1">
                <a:latin typeface="Arial" pitchFamily="34" charset="0"/>
                <a:cs typeface="Arial" pitchFamily="34" charset="0"/>
              </a:rPr>
              <a:t>coordinates</a:t>
            </a:r>
            <a:endParaRPr lang="pl-PL" sz="2400" dirty="0">
              <a:latin typeface="Arial" pitchFamily="34" charset="0"/>
              <a:cs typeface="Arial" pitchFamily="34" charset="0"/>
            </a:endParaRPr>
          </a:p>
        </p:txBody>
      </p:sp>
      <p:sp>
        <p:nvSpPr>
          <p:cNvPr id="5" name="Owal 4">
            <a:extLst>
              <a:ext uri="{FF2B5EF4-FFF2-40B4-BE49-F238E27FC236}">
                <a16:creationId xmlns:a16="http://schemas.microsoft.com/office/drawing/2014/main" id="{B76CB10E-4619-45DB-B5E8-14AAD70639E9}"/>
              </a:ext>
            </a:extLst>
          </p:cNvPr>
          <p:cNvSpPr/>
          <p:nvPr/>
        </p:nvSpPr>
        <p:spPr>
          <a:xfrm>
            <a:off x="359532" y="1235660"/>
            <a:ext cx="6372708" cy="4065548"/>
          </a:xfrm>
          <a:prstGeom prst="ellipse">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C7C1D0CD-F974-4898-B3F3-04DCA7027BBF}"/>
              </a:ext>
            </a:extLst>
          </p:cNvPr>
          <p:cNvSpPr/>
          <p:nvPr/>
        </p:nvSpPr>
        <p:spPr>
          <a:xfrm>
            <a:off x="2915816" y="2174648"/>
            <a:ext cx="5868652" cy="3633499"/>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ole tekstowe 5">
            <a:extLst>
              <a:ext uri="{FF2B5EF4-FFF2-40B4-BE49-F238E27FC236}">
                <a16:creationId xmlns:a16="http://schemas.microsoft.com/office/drawing/2014/main" id="{27D4F501-3822-45B6-A506-CFF20F766FC0}"/>
              </a:ext>
            </a:extLst>
          </p:cNvPr>
          <p:cNvSpPr txBox="1"/>
          <p:nvPr/>
        </p:nvSpPr>
        <p:spPr>
          <a:xfrm>
            <a:off x="1331640" y="2060848"/>
            <a:ext cx="2232248" cy="830997"/>
          </a:xfrm>
          <a:prstGeom prst="rect">
            <a:avLst/>
          </a:prstGeom>
          <a:noFill/>
        </p:spPr>
        <p:txBody>
          <a:bodyPr wrap="square" rtlCol="0">
            <a:spAutoFit/>
          </a:bodyPr>
          <a:lstStyle/>
          <a:p>
            <a:r>
              <a:rPr lang="pl-PL" sz="2400" dirty="0" err="1"/>
              <a:t>Survey</a:t>
            </a:r>
            <a:r>
              <a:rPr lang="pl-PL" sz="2400" dirty="0"/>
              <a:t> </a:t>
            </a:r>
            <a:r>
              <a:rPr lang="pl-PL" sz="2400" dirty="0" err="1"/>
              <a:t>frame</a:t>
            </a:r>
            <a:r>
              <a:rPr lang="pl-PL" sz="2400" dirty="0"/>
              <a:t> </a:t>
            </a:r>
            <a:r>
              <a:rPr lang="pl-PL" sz="2400" dirty="0" err="1"/>
              <a:t>only</a:t>
            </a:r>
            <a:r>
              <a:rPr lang="pl-PL" sz="2400" dirty="0"/>
              <a:t>: 14688</a:t>
            </a:r>
          </a:p>
        </p:txBody>
      </p:sp>
      <p:sp>
        <p:nvSpPr>
          <p:cNvPr id="9" name="pole tekstowe 8">
            <a:extLst>
              <a:ext uri="{FF2B5EF4-FFF2-40B4-BE49-F238E27FC236}">
                <a16:creationId xmlns:a16="http://schemas.microsoft.com/office/drawing/2014/main" id="{30F65E57-ADD7-44B2-B263-073291B5ECDD}"/>
              </a:ext>
            </a:extLst>
          </p:cNvPr>
          <p:cNvSpPr txBox="1"/>
          <p:nvPr/>
        </p:nvSpPr>
        <p:spPr>
          <a:xfrm>
            <a:off x="6516216" y="4247972"/>
            <a:ext cx="1944216" cy="830997"/>
          </a:xfrm>
          <a:prstGeom prst="rect">
            <a:avLst/>
          </a:prstGeom>
          <a:noFill/>
        </p:spPr>
        <p:txBody>
          <a:bodyPr wrap="square" rtlCol="0">
            <a:spAutoFit/>
          </a:bodyPr>
          <a:lstStyle/>
          <a:p>
            <a:r>
              <a:rPr lang="pl-PL" sz="2400" dirty="0"/>
              <a:t>Portal </a:t>
            </a:r>
            <a:r>
              <a:rPr lang="pl-PL" sz="2400" dirty="0" err="1"/>
              <a:t>only</a:t>
            </a:r>
            <a:r>
              <a:rPr lang="pl-PL" sz="2400" dirty="0"/>
              <a:t>: 2023</a:t>
            </a:r>
          </a:p>
        </p:txBody>
      </p:sp>
      <p:sp>
        <p:nvSpPr>
          <p:cNvPr id="10" name="pole tekstowe 9">
            <a:extLst>
              <a:ext uri="{FF2B5EF4-FFF2-40B4-BE49-F238E27FC236}">
                <a16:creationId xmlns:a16="http://schemas.microsoft.com/office/drawing/2014/main" id="{D15629CE-0977-4F37-AEFD-3240A0CD6AE4}"/>
              </a:ext>
            </a:extLst>
          </p:cNvPr>
          <p:cNvSpPr txBox="1"/>
          <p:nvPr/>
        </p:nvSpPr>
        <p:spPr>
          <a:xfrm>
            <a:off x="3707904" y="3251962"/>
            <a:ext cx="2450399" cy="830997"/>
          </a:xfrm>
          <a:prstGeom prst="rect">
            <a:avLst/>
          </a:prstGeom>
          <a:noFill/>
        </p:spPr>
        <p:txBody>
          <a:bodyPr wrap="square" rtlCol="0">
            <a:spAutoFit/>
          </a:bodyPr>
          <a:lstStyle/>
          <a:p>
            <a:r>
              <a:rPr lang="pl-PL" sz="2400" dirty="0" err="1"/>
              <a:t>Survey</a:t>
            </a:r>
            <a:r>
              <a:rPr lang="pl-PL" sz="2400" dirty="0"/>
              <a:t> </a:t>
            </a:r>
            <a:r>
              <a:rPr lang="pl-PL" sz="2400" dirty="0" err="1"/>
              <a:t>frame</a:t>
            </a:r>
            <a:r>
              <a:rPr lang="pl-PL" sz="2400" dirty="0"/>
              <a:t> and portal: 1719</a:t>
            </a:r>
          </a:p>
        </p:txBody>
      </p:sp>
      <p:sp>
        <p:nvSpPr>
          <p:cNvPr id="11" name="pole tekstowe 10">
            <a:extLst>
              <a:ext uri="{FF2B5EF4-FFF2-40B4-BE49-F238E27FC236}">
                <a16:creationId xmlns:a16="http://schemas.microsoft.com/office/drawing/2014/main" id="{16315F25-F365-4B02-B249-196537510358}"/>
              </a:ext>
            </a:extLst>
          </p:cNvPr>
          <p:cNvSpPr txBox="1"/>
          <p:nvPr/>
        </p:nvSpPr>
        <p:spPr>
          <a:xfrm>
            <a:off x="6168756" y="1395290"/>
            <a:ext cx="2450399" cy="461665"/>
          </a:xfrm>
          <a:prstGeom prst="rect">
            <a:avLst/>
          </a:prstGeom>
          <a:noFill/>
        </p:spPr>
        <p:txBody>
          <a:bodyPr wrap="square" rtlCol="0">
            <a:spAutoFit/>
          </a:bodyPr>
          <a:lstStyle/>
          <a:p>
            <a:r>
              <a:rPr lang="pl-PL" sz="2400" dirty="0"/>
              <a:t>Total: 18431*</a:t>
            </a:r>
          </a:p>
        </p:txBody>
      </p:sp>
      <p:sp>
        <p:nvSpPr>
          <p:cNvPr id="12" name="pole tekstowe 11">
            <a:extLst>
              <a:ext uri="{FF2B5EF4-FFF2-40B4-BE49-F238E27FC236}">
                <a16:creationId xmlns:a16="http://schemas.microsoft.com/office/drawing/2014/main" id="{76FF568C-DE22-4477-ADD5-9434CEA97080}"/>
              </a:ext>
            </a:extLst>
          </p:cNvPr>
          <p:cNvSpPr txBox="1"/>
          <p:nvPr/>
        </p:nvSpPr>
        <p:spPr>
          <a:xfrm>
            <a:off x="106440" y="5443183"/>
            <a:ext cx="3457448" cy="646331"/>
          </a:xfrm>
          <a:prstGeom prst="rect">
            <a:avLst/>
          </a:prstGeom>
          <a:noFill/>
        </p:spPr>
        <p:txBody>
          <a:bodyPr wrap="square" rtlCol="0">
            <a:spAutoFit/>
          </a:bodyPr>
          <a:lstStyle/>
          <a:p>
            <a:r>
              <a:rPr lang="pl-PL" dirty="0"/>
              <a:t>*</a:t>
            </a:r>
            <a:r>
              <a:rPr lang="pl-PL" dirty="0" err="1"/>
              <a:t>lattitude</a:t>
            </a:r>
            <a:r>
              <a:rPr lang="pl-PL" dirty="0"/>
              <a:t> and </a:t>
            </a:r>
            <a:r>
              <a:rPr lang="pl-PL" dirty="0" err="1"/>
              <a:t>longitude</a:t>
            </a:r>
            <a:r>
              <a:rPr lang="pl-PL" dirty="0"/>
              <a:t> </a:t>
            </a:r>
            <a:r>
              <a:rPr lang="pl-PL" dirty="0" err="1"/>
              <a:t>properly</a:t>
            </a:r>
            <a:r>
              <a:rPr lang="pl-PL" dirty="0"/>
              <a:t> </a:t>
            </a:r>
            <a:r>
              <a:rPr lang="pl-PL" dirty="0" err="1"/>
              <a:t>retrieved</a:t>
            </a:r>
            <a:r>
              <a:rPr lang="pl-PL" dirty="0"/>
              <a:t>  </a:t>
            </a:r>
          </a:p>
        </p:txBody>
      </p:sp>
    </p:spTree>
    <p:extLst>
      <p:ext uri="{BB962C8B-B14F-4D97-AF65-F5344CB8AC3E}">
        <p14:creationId xmlns:p14="http://schemas.microsoft.com/office/powerpoint/2010/main" val="1339235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Data </a:t>
            </a:r>
            <a:r>
              <a:rPr lang="pl-PL" sz="2400" dirty="0" err="1">
                <a:latin typeface="Arial" pitchFamily="34" charset="0"/>
                <a:cs typeface="Arial" pitchFamily="34" charset="0"/>
              </a:rPr>
              <a:t>linkage</a:t>
            </a:r>
            <a:endParaRPr lang="pl-PL" sz="2400" dirty="0">
              <a:latin typeface="Arial" pitchFamily="34" charset="0"/>
              <a:cs typeface="Arial" pitchFamily="34" charset="0"/>
            </a:endParaRPr>
          </a:p>
        </p:txBody>
      </p:sp>
      <p:graphicFrame>
        <p:nvGraphicFramePr>
          <p:cNvPr id="2" name="Tabela 1">
            <a:extLst>
              <a:ext uri="{FF2B5EF4-FFF2-40B4-BE49-F238E27FC236}">
                <a16:creationId xmlns:a16="http://schemas.microsoft.com/office/drawing/2014/main" id="{A487FEA8-B60D-4389-ACE1-B5711A324193}"/>
              </a:ext>
            </a:extLst>
          </p:cNvPr>
          <p:cNvGraphicFramePr>
            <a:graphicFrameLocks noGrp="1"/>
          </p:cNvGraphicFramePr>
          <p:nvPr>
            <p:extLst>
              <p:ext uri="{D42A27DB-BD31-4B8C-83A1-F6EECF244321}">
                <p14:modId xmlns:p14="http://schemas.microsoft.com/office/powerpoint/2010/main" val="1170381471"/>
              </p:ext>
            </p:extLst>
          </p:nvPr>
        </p:nvGraphicFramePr>
        <p:xfrm>
          <a:off x="755576" y="1412776"/>
          <a:ext cx="7056786" cy="3888433"/>
        </p:xfrm>
        <a:graphic>
          <a:graphicData uri="http://schemas.openxmlformats.org/drawingml/2006/table">
            <a:tbl>
              <a:tblPr firstRow="1" firstCol="1" bandRow="1">
                <a:tableStyleId>{5C22544A-7EE6-4342-B048-85BDC9FD1C3A}</a:tableStyleId>
              </a:tblPr>
              <a:tblGrid>
                <a:gridCol w="1329685">
                  <a:extLst>
                    <a:ext uri="{9D8B030D-6E8A-4147-A177-3AD203B41FA5}">
                      <a16:colId xmlns:a16="http://schemas.microsoft.com/office/drawing/2014/main" val="3747556164"/>
                    </a:ext>
                  </a:extLst>
                </a:gridCol>
                <a:gridCol w="1942943">
                  <a:extLst>
                    <a:ext uri="{9D8B030D-6E8A-4147-A177-3AD203B41FA5}">
                      <a16:colId xmlns:a16="http://schemas.microsoft.com/office/drawing/2014/main" val="3494272285"/>
                    </a:ext>
                  </a:extLst>
                </a:gridCol>
                <a:gridCol w="1942943">
                  <a:extLst>
                    <a:ext uri="{9D8B030D-6E8A-4147-A177-3AD203B41FA5}">
                      <a16:colId xmlns:a16="http://schemas.microsoft.com/office/drawing/2014/main" val="1003280730"/>
                    </a:ext>
                  </a:extLst>
                </a:gridCol>
                <a:gridCol w="1841215">
                  <a:extLst>
                    <a:ext uri="{9D8B030D-6E8A-4147-A177-3AD203B41FA5}">
                      <a16:colId xmlns:a16="http://schemas.microsoft.com/office/drawing/2014/main" val="1940190294"/>
                    </a:ext>
                  </a:extLst>
                </a:gridCol>
              </a:tblGrid>
              <a:tr h="416179">
                <a:tc rowSpan="2">
                  <a:txBody>
                    <a:bodyPr/>
                    <a:lstStyle/>
                    <a:p>
                      <a:pPr algn="ctr">
                        <a:lnSpc>
                          <a:spcPct val="115000"/>
                        </a:lnSpc>
                        <a:spcAft>
                          <a:spcPts val="0"/>
                        </a:spcAft>
                      </a:pPr>
                      <a:r>
                        <a:rPr lang="en-GB" sz="1100" dirty="0">
                          <a:effectLst/>
                        </a:rPr>
                        <a:t> </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15000"/>
                        </a:lnSpc>
                        <a:spcAft>
                          <a:spcPts val="0"/>
                        </a:spcAft>
                      </a:pPr>
                      <a:r>
                        <a:rPr lang="en-GB" sz="1100" dirty="0">
                          <a:effectLst/>
                        </a:rPr>
                        <a:t> </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gridSpan="2">
                  <a:txBody>
                    <a:bodyPr/>
                    <a:lstStyle/>
                    <a:p>
                      <a:pPr algn="ctr">
                        <a:lnSpc>
                          <a:spcPct val="115000"/>
                        </a:lnSpc>
                        <a:spcAft>
                          <a:spcPts val="0"/>
                        </a:spcAft>
                      </a:pPr>
                      <a:r>
                        <a:rPr lang="en-GB" sz="1600" dirty="0">
                          <a:effectLst/>
                        </a:rPr>
                        <a:t>Actual</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pl-PL"/>
                    </a:p>
                  </a:txBody>
                  <a:tcPr/>
                </a:tc>
                <a:extLst>
                  <a:ext uri="{0D108BD9-81ED-4DB2-BD59-A6C34878D82A}">
                    <a16:rowId xmlns:a16="http://schemas.microsoft.com/office/drawing/2014/main" val="3437182642"/>
                  </a:ext>
                </a:extLst>
              </a:tr>
              <a:tr h="1750410">
                <a:tc vMerge="1">
                  <a:txBody>
                    <a:bodyPr/>
                    <a:lstStyle/>
                    <a:p>
                      <a:endParaRPr lang="pl-PL"/>
                    </a:p>
                  </a:txBody>
                  <a:tcPr/>
                </a:tc>
                <a:tc>
                  <a:txBody>
                    <a:bodyPr/>
                    <a:lstStyle/>
                    <a:p>
                      <a:pPr algn="ctr">
                        <a:lnSpc>
                          <a:spcPct val="115000"/>
                        </a:lnSpc>
                        <a:spcAft>
                          <a:spcPts val="0"/>
                        </a:spcAft>
                      </a:pPr>
                      <a:r>
                        <a:rPr lang="en-GB" sz="1600" dirty="0">
                          <a:effectLst/>
                        </a:rPr>
                        <a:t>Total</a:t>
                      </a:r>
                      <a:endParaRPr lang="pl-PL" sz="1600" dirty="0">
                        <a:effectLst/>
                      </a:endParaRPr>
                    </a:p>
                    <a:p>
                      <a:pPr algn="ctr">
                        <a:lnSpc>
                          <a:spcPct val="115000"/>
                        </a:lnSpc>
                        <a:spcAft>
                          <a:spcPts val="0"/>
                        </a:spcAft>
                      </a:pPr>
                      <a:r>
                        <a:rPr lang="en-GB" sz="1600" dirty="0">
                          <a:effectLst/>
                        </a:rPr>
                        <a:t>Population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Match (establishment is present in portals </a:t>
                      </a:r>
                      <a:r>
                        <a:rPr lang="en-GB" sz="1600" b="1" dirty="0">
                          <a:effectLst/>
                        </a:rPr>
                        <a:t>and</a:t>
                      </a:r>
                      <a:r>
                        <a:rPr lang="en-GB" sz="1600" dirty="0">
                          <a:effectLst/>
                        </a:rPr>
                        <a:t> survey 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Non-match (establishment is present in portals </a:t>
                      </a:r>
                      <a:r>
                        <a:rPr lang="pl-PL" sz="1600" b="1" dirty="0" err="1">
                          <a:effectLst/>
                        </a:rPr>
                        <a:t>or</a:t>
                      </a:r>
                      <a:r>
                        <a:rPr lang="pl-PL" sz="1600" dirty="0">
                          <a:effectLst/>
                        </a:rPr>
                        <a:t> </a:t>
                      </a:r>
                      <a:r>
                        <a:rPr lang="en-GB" sz="1600" dirty="0">
                          <a:effectLst/>
                        </a:rPr>
                        <a:t>survey 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7448355"/>
                  </a:ext>
                </a:extLst>
              </a:tr>
              <a:tr h="860922">
                <a:tc rowSpan="2">
                  <a:txBody>
                    <a:bodyPr/>
                    <a:lstStyle/>
                    <a:p>
                      <a:pPr algn="ctr">
                        <a:lnSpc>
                          <a:spcPct val="115000"/>
                        </a:lnSpc>
                        <a:spcAft>
                          <a:spcPts val="0"/>
                        </a:spcAft>
                      </a:pPr>
                      <a:r>
                        <a:rPr lang="en-GB" sz="1600" dirty="0">
                          <a:effectLst/>
                        </a:rPr>
                        <a:t>Predicted</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a:effectLst/>
                        </a:rPr>
                        <a:t>Match</a:t>
                      </a:r>
                      <a:endParaRPr lang="pl-PL"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true matches</a:t>
                      </a:r>
                      <a:endParaRPr lang="pl-PL" sz="1600" dirty="0">
                        <a:effectLst/>
                      </a:endParaRPr>
                    </a:p>
                    <a:p>
                      <a:pPr algn="ctr">
                        <a:lnSpc>
                          <a:spcPct val="115000"/>
                        </a:lnSpc>
                        <a:spcAft>
                          <a:spcPts val="0"/>
                        </a:spcAft>
                      </a:pPr>
                      <a:r>
                        <a:rPr lang="en-GB" sz="1600" dirty="0">
                          <a:effectLst/>
                        </a:rPr>
                        <a:t>true positives (TP)</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false matches</a:t>
                      </a:r>
                      <a:endParaRPr lang="pl-PL" sz="1600" dirty="0">
                        <a:effectLst/>
                      </a:endParaRPr>
                    </a:p>
                    <a:p>
                      <a:pPr algn="ctr">
                        <a:lnSpc>
                          <a:spcPct val="115000"/>
                        </a:lnSpc>
                        <a:spcAft>
                          <a:spcPts val="0"/>
                        </a:spcAft>
                      </a:pPr>
                      <a:r>
                        <a:rPr lang="en-GB" sz="1600" dirty="0">
                          <a:effectLst/>
                        </a:rPr>
                        <a:t>false positives (FP)</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5356185"/>
                  </a:ext>
                </a:extLst>
              </a:tr>
              <a:tr h="860922">
                <a:tc vMerge="1">
                  <a:txBody>
                    <a:bodyPr/>
                    <a:lstStyle/>
                    <a:p>
                      <a:endParaRPr lang="pl-PL"/>
                    </a:p>
                  </a:txBody>
                  <a:tcPr/>
                </a:tc>
                <a:tc>
                  <a:txBody>
                    <a:bodyPr/>
                    <a:lstStyle/>
                    <a:p>
                      <a:pPr algn="ctr">
                        <a:lnSpc>
                          <a:spcPct val="115000"/>
                        </a:lnSpc>
                        <a:spcAft>
                          <a:spcPts val="0"/>
                        </a:spcAft>
                      </a:pPr>
                      <a:r>
                        <a:rPr lang="en-GB" sz="1600">
                          <a:effectLst/>
                        </a:rPr>
                        <a:t>Non-match</a:t>
                      </a:r>
                      <a:endParaRPr lang="pl-PL"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false non-matches</a:t>
                      </a:r>
                      <a:endParaRPr lang="pl-PL" sz="1600" dirty="0">
                        <a:effectLst/>
                      </a:endParaRPr>
                    </a:p>
                    <a:p>
                      <a:pPr algn="ctr">
                        <a:lnSpc>
                          <a:spcPct val="115000"/>
                        </a:lnSpc>
                        <a:spcAft>
                          <a:spcPts val="0"/>
                        </a:spcAft>
                      </a:pPr>
                      <a:r>
                        <a:rPr lang="en-GB" sz="1600" dirty="0">
                          <a:effectLst/>
                        </a:rPr>
                        <a:t>false negatives (FN)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true non-matches</a:t>
                      </a:r>
                      <a:endParaRPr lang="pl-PL" sz="1600" dirty="0">
                        <a:effectLst/>
                      </a:endParaRPr>
                    </a:p>
                    <a:p>
                      <a:pPr algn="ctr">
                        <a:lnSpc>
                          <a:spcPct val="115000"/>
                        </a:lnSpc>
                        <a:spcAft>
                          <a:spcPts val="0"/>
                        </a:spcAft>
                      </a:pPr>
                      <a:r>
                        <a:rPr lang="en-GB" sz="1600" dirty="0">
                          <a:effectLst/>
                        </a:rPr>
                        <a:t>true negatives (TN)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5377912"/>
                  </a:ext>
                </a:extLst>
              </a:tr>
            </a:tbl>
          </a:graphicData>
        </a:graphic>
      </p:graphicFrame>
      <p:sp>
        <p:nvSpPr>
          <p:cNvPr id="5" name="pole tekstowe 4">
            <a:extLst>
              <a:ext uri="{FF2B5EF4-FFF2-40B4-BE49-F238E27FC236}">
                <a16:creationId xmlns:a16="http://schemas.microsoft.com/office/drawing/2014/main" id="{0318177E-9B54-45F3-9B2F-71D6B285CBA8}"/>
              </a:ext>
            </a:extLst>
          </p:cNvPr>
          <p:cNvSpPr txBox="1"/>
          <p:nvPr/>
        </p:nvSpPr>
        <p:spPr>
          <a:xfrm>
            <a:off x="683568" y="1115451"/>
            <a:ext cx="2664296" cy="369332"/>
          </a:xfrm>
          <a:prstGeom prst="rect">
            <a:avLst/>
          </a:prstGeom>
          <a:noFill/>
        </p:spPr>
        <p:txBody>
          <a:bodyPr wrap="square" rtlCol="0">
            <a:spAutoFit/>
          </a:bodyPr>
          <a:lstStyle/>
          <a:p>
            <a:r>
              <a:rPr lang="pl-PL" dirty="0" err="1"/>
              <a:t>Confusion</a:t>
            </a:r>
            <a:r>
              <a:rPr lang="pl-PL" dirty="0"/>
              <a:t> matrix</a:t>
            </a:r>
          </a:p>
        </p:txBody>
      </p:sp>
    </p:spTree>
    <p:extLst>
      <p:ext uri="{BB962C8B-B14F-4D97-AF65-F5344CB8AC3E}">
        <p14:creationId xmlns:p14="http://schemas.microsoft.com/office/powerpoint/2010/main" val="212209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Data </a:t>
            </a:r>
            <a:r>
              <a:rPr lang="pl-PL" sz="2400" dirty="0" err="1">
                <a:latin typeface="Arial" pitchFamily="34" charset="0"/>
                <a:cs typeface="Arial" pitchFamily="34" charset="0"/>
              </a:rPr>
              <a:t>linkage</a:t>
            </a:r>
            <a:endParaRPr lang="pl-PL" sz="2400" dirty="0">
              <a:latin typeface="Arial" pitchFamily="34" charset="0"/>
              <a:cs typeface="Arial" pitchFamily="34" charset="0"/>
            </a:endParaRPr>
          </a:p>
        </p:txBody>
      </p:sp>
      <p:graphicFrame>
        <p:nvGraphicFramePr>
          <p:cNvPr id="2" name="Tabela 1">
            <a:extLst>
              <a:ext uri="{FF2B5EF4-FFF2-40B4-BE49-F238E27FC236}">
                <a16:creationId xmlns:a16="http://schemas.microsoft.com/office/drawing/2014/main" id="{A487FEA8-B60D-4389-ACE1-B5711A324193}"/>
              </a:ext>
            </a:extLst>
          </p:cNvPr>
          <p:cNvGraphicFramePr>
            <a:graphicFrameLocks noGrp="1"/>
          </p:cNvGraphicFramePr>
          <p:nvPr>
            <p:extLst>
              <p:ext uri="{D42A27DB-BD31-4B8C-83A1-F6EECF244321}">
                <p14:modId xmlns:p14="http://schemas.microsoft.com/office/powerpoint/2010/main" val="2635097331"/>
              </p:ext>
            </p:extLst>
          </p:nvPr>
        </p:nvGraphicFramePr>
        <p:xfrm>
          <a:off x="755576" y="1310987"/>
          <a:ext cx="7056786" cy="3888433"/>
        </p:xfrm>
        <a:graphic>
          <a:graphicData uri="http://schemas.openxmlformats.org/drawingml/2006/table">
            <a:tbl>
              <a:tblPr firstRow="1" firstCol="1">
                <a:tableStyleId>{5C22544A-7EE6-4342-B048-85BDC9FD1C3A}</a:tableStyleId>
              </a:tblPr>
              <a:tblGrid>
                <a:gridCol w="1329685">
                  <a:extLst>
                    <a:ext uri="{9D8B030D-6E8A-4147-A177-3AD203B41FA5}">
                      <a16:colId xmlns:a16="http://schemas.microsoft.com/office/drawing/2014/main" val="3747556164"/>
                    </a:ext>
                  </a:extLst>
                </a:gridCol>
                <a:gridCol w="1942943">
                  <a:extLst>
                    <a:ext uri="{9D8B030D-6E8A-4147-A177-3AD203B41FA5}">
                      <a16:colId xmlns:a16="http://schemas.microsoft.com/office/drawing/2014/main" val="3494272285"/>
                    </a:ext>
                  </a:extLst>
                </a:gridCol>
                <a:gridCol w="1942943">
                  <a:extLst>
                    <a:ext uri="{9D8B030D-6E8A-4147-A177-3AD203B41FA5}">
                      <a16:colId xmlns:a16="http://schemas.microsoft.com/office/drawing/2014/main" val="1003280730"/>
                    </a:ext>
                  </a:extLst>
                </a:gridCol>
                <a:gridCol w="1841215">
                  <a:extLst>
                    <a:ext uri="{9D8B030D-6E8A-4147-A177-3AD203B41FA5}">
                      <a16:colId xmlns:a16="http://schemas.microsoft.com/office/drawing/2014/main" val="1940190294"/>
                    </a:ext>
                  </a:extLst>
                </a:gridCol>
              </a:tblGrid>
              <a:tr h="416179">
                <a:tc rowSpan="2">
                  <a:txBody>
                    <a:bodyPr/>
                    <a:lstStyle/>
                    <a:p>
                      <a:pPr algn="ctr">
                        <a:lnSpc>
                          <a:spcPct val="115000"/>
                        </a:lnSpc>
                        <a:spcAft>
                          <a:spcPts val="0"/>
                        </a:spcAft>
                      </a:pPr>
                      <a:r>
                        <a:rPr lang="en-GB" sz="1100" dirty="0">
                          <a:effectLst/>
                        </a:rPr>
                        <a:t> </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ctr">
                        <a:lnSpc>
                          <a:spcPct val="115000"/>
                        </a:lnSpc>
                        <a:spcAft>
                          <a:spcPts val="0"/>
                        </a:spcAft>
                      </a:pPr>
                      <a:r>
                        <a:rPr lang="en-GB" sz="1100" dirty="0">
                          <a:effectLst/>
                        </a:rPr>
                        <a:t> </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gridSpan="2">
                  <a:txBody>
                    <a:bodyPr/>
                    <a:lstStyle/>
                    <a:p>
                      <a:pPr algn="ctr">
                        <a:lnSpc>
                          <a:spcPct val="115000"/>
                        </a:lnSpc>
                        <a:spcAft>
                          <a:spcPts val="0"/>
                        </a:spcAft>
                      </a:pPr>
                      <a:r>
                        <a:rPr lang="en-GB" sz="1600" dirty="0">
                          <a:effectLst/>
                        </a:rPr>
                        <a:t>Actual</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pl-PL"/>
                    </a:p>
                  </a:txBody>
                  <a:tcPr/>
                </a:tc>
                <a:extLst>
                  <a:ext uri="{0D108BD9-81ED-4DB2-BD59-A6C34878D82A}">
                    <a16:rowId xmlns:a16="http://schemas.microsoft.com/office/drawing/2014/main" val="3437182642"/>
                  </a:ext>
                </a:extLst>
              </a:tr>
              <a:tr h="1750410">
                <a:tc vMerge="1">
                  <a:txBody>
                    <a:bodyPr/>
                    <a:lstStyle/>
                    <a:p>
                      <a:endParaRPr lang="pl-PL"/>
                    </a:p>
                  </a:txBody>
                  <a:tcPr/>
                </a:tc>
                <a:tc>
                  <a:txBody>
                    <a:bodyPr/>
                    <a:lstStyle/>
                    <a:p>
                      <a:pPr algn="ctr">
                        <a:lnSpc>
                          <a:spcPct val="115000"/>
                        </a:lnSpc>
                        <a:spcAft>
                          <a:spcPts val="0"/>
                        </a:spcAft>
                      </a:pPr>
                      <a:r>
                        <a:rPr lang="en-GB" sz="1600" dirty="0">
                          <a:effectLst/>
                        </a:rPr>
                        <a:t>Total</a:t>
                      </a:r>
                      <a:endParaRPr lang="pl-PL" sz="1600" dirty="0">
                        <a:effectLst/>
                      </a:endParaRPr>
                    </a:p>
                    <a:p>
                      <a:pPr algn="ctr">
                        <a:lnSpc>
                          <a:spcPct val="115000"/>
                        </a:lnSpc>
                        <a:spcAft>
                          <a:spcPts val="0"/>
                        </a:spcAft>
                      </a:pPr>
                      <a:r>
                        <a:rPr lang="en-GB" sz="1600" dirty="0">
                          <a:effectLst/>
                        </a:rPr>
                        <a:t>Population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Match (establishment is present in portals </a:t>
                      </a:r>
                      <a:r>
                        <a:rPr lang="en-GB" sz="1600" b="1" dirty="0">
                          <a:effectLst/>
                        </a:rPr>
                        <a:t>and</a:t>
                      </a:r>
                      <a:r>
                        <a:rPr lang="en-GB" sz="1600" dirty="0">
                          <a:effectLst/>
                        </a:rPr>
                        <a:t> survey 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Non-match (establishment is present in portals </a:t>
                      </a:r>
                      <a:r>
                        <a:rPr lang="pl-PL" sz="1600" b="1" dirty="0" err="1">
                          <a:effectLst/>
                        </a:rPr>
                        <a:t>or</a:t>
                      </a:r>
                      <a:r>
                        <a:rPr lang="pl-PL" sz="1600" dirty="0">
                          <a:effectLst/>
                        </a:rPr>
                        <a:t> </a:t>
                      </a:r>
                      <a:r>
                        <a:rPr lang="en-GB" sz="1600" dirty="0">
                          <a:effectLst/>
                        </a:rPr>
                        <a:t>survey 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7448355"/>
                  </a:ext>
                </a:extLst>
              </a:tr>
              <a:tr h="860922">
                <a:tc rowSpan="2">
                  <a:txBody>
                    <a:bodyPr/>
                    <a:lstStyle/>
                    <a:p>
                      <a:pPr algn="ctr">
                        <a:lnSpc>
                          <a:spcPct val="115000"/>
                        </a:lnSpc>
                        <a:spcAft>
                          <a:spcPts val="0"/>
                        </a:spcAft>
                      </a:pPr>
                      <a:r>
                        <a:rPr lang="en-GB" sz="1600" dirty="0">
                          <a:effectLst/>
                        </a:rPr>
                        <a:t>Predicted</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GB" sz="1600" dirty="0">
                          <a:effectLst/>
                        </a:rPr>
                        <a:t>Match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pl-PL" sz="1600" kern="1200" dirty="0">
                          <a:solidFill>
                            <a:schemeClr val="dk1"/>
                          </a:solidFill>
                          <a:effectLst/>
                          <a:latin typeface="+mn-lt"/>
                          <a:ea typeface="+mn-ea"/>
                          <a:cs typeface="+mn-cs"/>
                        </a:rPr>
                        <a:t>TP = 774</a:t>
                      </a:r>
                    </a:p>
                  </a:txBody>
                  <a:tcPr marL="68580" marR="68580" marT="0" marB="0" anchor="ctr">
                    <a:solidFill>
                      <a:srgbClr val="92D050"/>
                    </a:solidFill>
                  </a:tcPr>
                </a:tc>
                <a:tc>
                  <a:txBody>
                    <a:bodyPr/>
                    <a:lstStyle/>
                    <a:p>
                      <a:pPr algn="ctr">
                        <a:lnSpc>
                          <a:spcPct val="115000"/>
                        </a:lnSpc>
                        <a:spcAft>
                          <a:spcPts val="0"/>
                        </a:spcAft>
                      </a:pPr>
                      <a:r>
                        <a:rPr lang="pl-PL" sz="1600" kern="1200" dirty="0">
                          <a:solidFill>
                            <a:schemeClr val="dk1"/>
                          </a:solidFill>
                          <a:effectLst/>
                          <a:latin typeface="+mn-lt"/>
                          <a:ea typeface="+mn-ea"/>
                          <a:cs typeface="+mn-cs"/>
                        </a:rPr>
                        <a:t>FP = 945</a:t>
                      </a:r>
                    </a:p>
                  </a:txBody>
                  <a:tcPr marL="68580" marR="68580" marT="0" marB="0" anchor="ctr">
                    <a:solidFill>
                      <a:srgbClr val="FFC000"/>
                    </a:solidFill>
                  </a:tcPr>
                </a:tc>
                <a:extLst>
                  <a:ext uri="{0D108BD9-81ED-4DB2-BD59-A6C34878D82A}">
                    <a16:rowId xmlns:a16="http://schemas.microsoft.com/office/drawing/2014/main" val="875356185"/>
                  </a:ext>
                </a:extLst>
              </a:tr>
              <a:tr h="860922">
                <a:tc vMerge="1">
                  <a:txBody>
                    <a:bodyPr/>
                    <a:lstStyle/>
                    <a:p>
                      <a:endParaRPr lang="pl-PL"/>
                    </a:p>
                  </a:txBody>
                  <a:tcPr/>
                </a:tc>
                <a:tc>
                  <a:txBody>
                    <a:bodyPr/>
                    <a:lstStyle/>
                    <a:p>
                      <a:pPr algn="ctr">
                        <a:lnSpc>
                          <a:spcPct val="115000"/>
                        </a:lnSpc>
                        <a:spcAft>
                          <a:spcPts val="0"/>
                        </a:spcAft>
                      </a:pPr>
                      <a:r>
                        <a:rPr lang="en-GB" sz="1600">
                          <a:effectLst/>
                        </a:rPr>
                        <a:t>Non-match</a:t>
                      </a:r>
                      <a:endParaRPr lang="pl-PL"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pl-PL" sz="1600" kern="1200" dirty="0">
                          <a:solidFill>
                            <a:schemeClr val="dk1"/>
                          </a:solidFill>
                          <a:effectLst/>
                          <a:latin typeface="+mn-lt"/>
                          <a:ea typeface="+mn-ea"/>
                          <a:cs typeface="+mn-cs"/>
                        </a:rPr>
                        <a:t>FN = 151</a:t>
                      </a:r>
                    </a:p>
                  </a:txBody>
                  <a:tcPr marL="68580" marR="68580" marT="0" marB="0" anchor="ctr">
                    <a:solidFill>
                      <a:srgbClr val="FFC000"/>
                    </a:solidFill>
                  </a:tcPr>
                </a:tc>
                <a:tc>
                  <a:txBody>
                    <a:bodyPr/>
                    <a:lstStyle/>
                    <a:p>
                      <a:pPr algn="ctr">
                        <a:lnSpc>
                          <a:spcPct val="115000"/>
                        </a:lnSpc>
                        <a:spcAft>
                          <a:spcPts val="0"/>
                        </a:spcAft>
                      </a:pPr>
                      <a:r>
                        <a:rPr lang="pl-PL" sz="1600" kern="1200" dirty="0">
                          <a:solidFill>
                            <a:schemeClr val="dk1"/>
                          </a:solidFill>
                          <a:effectLst/>
                          <a:latin typeface="+mn-lt"/>
                          <a:ea typeface="+mn-ea"/>
                          <a:cs typeface="+mn-cs"/>
                        </a:rPr>
                        <a:t>TN = 16561</a:t>
                      </a:r>
                    </a:p>
                  </a:txBody>
                  <a:tcPr marL="68580" marR="68580" marT="0" marB="0" anchor="ctr">
                    <a:solidFill>
                      <a:srgbClr val="92D050"/>
                    </a:solidFill>
                  </a:tcPr>
                </a:tc>
                <a:extLst>
                  <a:ext uri="{0D108BD9-81ED-4DB2-BD59-A6C34878D82A}">
                    <a16:rowId xmlns:a16="http://schemas.microsoft.com/office/drawing/2014/main" val="835377912"/>
                  </a:ext>
                </a:extLst>
              </a:tr>
            </a:tbl>
          </a:graphicData>
        </a:graphic>
      </p:graphicFrame>
      <p:sp>
        <p:nvSpPr>
          <p:cNvPr id="5" name="pole tekstowe 4">
            <a:extLst>
              <a:ext uri="{FF2B5EF4-FFF2-40B4-BE49-F238E27FC236}">
                <a16:creationId xmlns:a16="http://schemas.microsoft.com/office/drawing/2014/main" id="{EB90E6C5-13C1-47CB-9A3F-BBC1A35889D4}"/>
              </a:ext>
            </a:extLst>
          </p:cNvPr>
          <p:cNvSpPr txBox="1"/>
          <p:nvPr/>
        </p:nvSpPr>
        <p:spPr>
          <a:xfrm>
            <a:off x="899592" y="5229200"/>
            <a:ext cx="4536504" cy="369332"/>
          </a:xfrm>
          <a:prstGeom prst="rect">
            <a:avLst/>
          </a:prstGeom>
          <a:noFill/>
        </p:spPr>
        <p:txBody>
          <a:bodyPr wrap="square" rtlCol="0">
            <a:spAutoFit/>
          </a:bodyPr>
          <a:lstStyle/>
          <a:p>
            <a:r>
              <a:rPr lang="pl-PL" dirty="0" err="1"/>
              <a:t>Accuracy</a:t>
            </a:r>
            <a:r>
              <a:rPr lang="pl-PL" dirty="0"/>
              <a:t>: 0,940</a:t>
            </a:r>
          </a:p>
        </p:txBody>
      </p:sp>
      <p:sp>
        <p:nvSpPr>
          <p:cNvPr id="6" name="pole tekstowe 5">
            <a:extLst>
              <a:ext uri="{FF2B5EF4-FFF2-40B4-BE49-F238E27FC236}">
                <a16:creationId xmlns:a16="http://schemas.microsoft.com/office/drawing/2014/main" id="{C27FCF0D-2E47-4C8E-ABA9-CE2EE2BD78C1}"/>
              </a:ext>
            </a:extLst>
          </p:cNvPr>
          <p:cNvSpPr txBox="1"/>
          <p:nvPr/>
        </p:nvSpPr>
        <p:spPr>
          <a:xfrm>
            <a:off x="683568" y="1115451"/>
            <a:ext cx="2664296" cy="369332"/>
          </a:xfrm>
          <a:prstGeom prst="rect">
            <a:avLst/>
          </a:prstGeom>
          <a:noFill/>
        </p:spPr>
        <p:txBody>
          <a:bodyPr wrap="square" rtlCol="0">
            <a:spAutoFit/>
          </a:bodyPr>
          <a:lstStyle/>
          <a:p>
            <a:r>
              <a:rPr lang="pl-PL" dirty="0" err="1"/>
              <a:t>Confusion</a:t>
            </a:r>
            <a:r>
              <a:rPr lang="pl-PL" dirty="0"/>
              <a:t> matrix</a:t>
            </a:r>
          </a:p>
        </p:txBody>
      </p:sp>
    </p:spTree>
    <p:extLst>
      <p:ext uri="{BB962C8B-B14F-4D97-AF65-F5344CB8AC3E}">
        <p14:creationId xmlns:p14="http://schemas.microsoft.com/office/powerpoint/2010/main" val="158057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Data </a:t>
            </a:r>
            <a:r>
              <a:rPr lang="pl-PL" sz="2400" dirty="0" err="1">
                <a:latin typeface="Arial" pitchFamily="34" charset="0"/>
                <a:cs typeface="Arial" pitchFamily="34" charset="0"/>
              </a:rPr>
              <a:t>linkage</a:t>
            </a:r>
            <a:endParaRPr lang="pl-PL" sz="2400" dirty="0">
              <a:latin typeface="Arial" pitchFamily="34" charset="0"/>
              <a:cs typeface="Arial" pitchFamily="34" charset="0"/>
            </a:endParaRPr>
          </a:p>
        </p:txBody>
      </p:sp>
      <p:graphicFrame>
        <p:nvGraphicFramePr>
          <p:cNvPr id="5" name="Tabela 4">
            <a:extLst>
              <a:ext uri="{FF2B5EF4-FFF2-40B4-BE49-F238E27FC236}">
                <a16:creationId xmlns:a16="http://schemas.microsoft.com/office/drawing/2014/main" id="{52D58A30-0489-4009-B16C-1D46D7095EDC}"/>
              </a:ext>
            </a:extLst>
          </p:cNvPr>
          <p:cNvGraphicFramePr>
            <a:graphicFrameLocks noGrp="1"/>
          </p:cNvGraphicFramePr>
          <p:nvPr>
            <p:extLst>
              <p:ext uri="{D42A27DB-BD31-4B8C-83A1-F6EECF244321}">
                <p14:modId xmlns:p14="http://schemas.microsoft.com/office/powerpoint/2010/main" val="616713247"/>
              </p:ext>
            </p:extLst>
          </p:nvPr>
        </p:nvGraphicFramePr>
        <p:xfrm>
          <a:off x="1025236" y="1330036"/>
          <a:ext cx="7389092" cy="4301208"/>
        </p:xfrm>
        <a:graphic>
          <a:graphicData uri="http://schemas.openxmlformats.org/drawingml/2006/table">
            <a:tbl>
              <a:tblPr>
                <a:tableStyleId>{5C22544A-7EE6-4342-B048-85BDC9FD1C3A}</a:tableStyleId>
              </a:tblPr>
              <a:tblGrid>
                <a:gridCol w="1847273">
                  <a:extLst>
                    <a:ext uri="{9D8B030D-6E8A-4147-A177-3AD203B41FA5}">
                      <a16:colId xmlns:a16="http://schemas.microsoft.com/office/drawing/2014/main" val="3088612159"/>
                    </a:ext>
                  </a:extLst>
                </a:gridCol>
                <a:gridCol w="1847273">
                  <a:extLst>
                    <a:ext uri="{9D8B030D-6E8A-4147-A177-3AD203B41FA5}">
                      <a16:colId xmlns:a16="http://schemas.microsoft.com/office/drawing/2014/main" val="2513655777"/>
                    </a:ext>
                  </a:extLst>
                </a:gridCol>
                <a:gridCol w="1847273">
                  <a:extLst>
                    <a:ext uri="{9D8B030D-6E8A-4147-A177-3AD203B41FA5}">
                      <a16:colId xmlns:a16="http://schemas.microsoft.com/office/drawing/2014/main" val="594068262"/>
                    </a:ext>
                  </a:extLst>
                </a:gridCol>
                <a:gridCol w="1847273">
                  <a:extLst>
                    <a:ext uri="{9D8B030D-6E8A-4147-A177-3AD203B41FA5}">
                      <a16:colId xmlns:a16="http://schemas.microsoft.com/office/drawing/2014/main" val="30749778"/>
                    </a:ext>
                  </a:extLst>
                </a:gridCol>
              </a:tblGrid>
              <a:tr h="1075302">
                <a:tc>
                  <a:txBody>
                    <a:bodyPr/>
                    <a:lstStyle/>
                    <a:p>
                      <a:pPr algn="ctr">
                        <a:lnSpc>
                          <a:spcPct val="115000"/>
                        </a:lnSpc>
                        <a:spcAft>
                          <a:spcPts val="0"/>
                        </a:spcAft>
                      </a:pPr>
                      <a:r>
                        <a:rPr lang="pl-PL" sz="1600" kern="1200" dirty="0">
                          <a:solidFill>
                            <a:schemeClr val="dk1"/>
                          </a:solidFill>
                          <a:effectLst/>
                          <a:latin typeface="+mn-lt"/>
                          <a:ea typeface="+mn-ea"/>
                          <a:cs typeface="+mn-cs"/>
                        </a:rPr>
                        <a:t>TP = 774</a:t>
                      </a:r>
                    </a:p>
                  </a:txBody>
                  <a:tcPr marL="68580" marR="68580" marT="0" marB="0" anchor="ctr">
                    <a:solidFill>
                      <a:schemeClr val="accent1">
                        <a:lumMod val="40000"/>
                        <a:lumOff val="60000"/>
                      </a:schemeClr>
                    </a:solidFill>
                  </a:tcPr>
                </a:tc>
                <a:tc>
                  <a:txBody>
                    <a:bodyPr/>
                    <a:lstStyle/>
                    <a:p>
                      <a:pPr algn="ctr">
                        <a:lnSpc>
                          <a:spcPct val="115000"/>
                        </a:lnSpc>
                        <a:spcAft>
                          <a:spcPts val="0"/>
                        </a:spcAft>
                      </a:pPr>
                      <a:r>
                        <a:rPr lang="pl-PL" sz="1600" kern="1200" dirty="0">
                          <a:solidFill>
                            <a:schemeClr val="dk1"/>
                          </a:solidFill>
                          <a:effectLst/>
                          <a:latin typeface="+mn-lt"/>
                          <a:ea typeface="+mn-ea"/>
                          <a:cs typeface="+mn-cs"/>
                        </a:rPr>
                        <a:t>FP = 945</a:t>
                      </a:r>
                    </a:p>
                  </a:txBody>
                  <a:tcPr marL="68580" marR="68580" marT="0" marB="0" anchor="ctr">
                    <a:solidFill>
                      <a:schemeClr val="accent1">
                        <a:lumMod val="40000"/>
                        <a:lumOff val="60000"/>
                      </a:schemeClr>
                    </a:solidFill>
                  </a:tcPr>
                </a:tc>
                <a:tc>
                  <a:txBody>
                    <a:bodyPr/>
                    <a:lstStyle/>
                    <a:p>
                      <a:pPr algn="ctr">
                        <a:lnSpc>
                          <a:spcPct val="115000"/>
                        </a:lnSpc>
                        <a:spcAft>
                          <a:spcPts val="0"/>
                        </a:spcAft>
                      </a:pPr>
                      <a:r>
                        <a:rPr lang="pl-PL" sz="1600" kern="1200" dirty="0">
                          <a:solidFill>
                            <a:schemeClr val="dk1"/>
                          </a:solidFill>
                          <a:effectLst/>
                          <a:latin typeface="+mn-lt"/>
                          <a:ea typeface="+mn-ea"/>
                          <a:cs typeface="+mn-cs"/>
                        </a:rPr>
                        <a:t>Precision</a:t>
                      </a:r>
                    </a:p>
                    <a:p>
                      <a:pPr algn="ctr">
                        <a:lnSpc>
                          <a:spcPct val="115000"/>
                        </a:lnSpc>
                        <a:spcAft>
                          <a:spcPts val="0"/>
                        </a:spcAft>
                      </a:pPr>
                      <a:r>
                        <a:rPr lang="pl-PL" sz="1600" kern="1200" dirty="0">
                          <a:solidFill>
                            <a:schemeClr val="dk1"/>
                          </a:solidFill>
                          <a:effectLst/>
                          <a:latin typeface="+mn-lt"/>
                          <a:ea typeface="+mn-ea"/>
                          <a:cs typeface="+mn-cs"/>
                        </a:rPr>
                        <a:t>0,450</a:t>
                      </a:r>
                    </a:p>
                  </a:txBody>
                  <a:tcPr marL="68580" marR="68580" marT="0" marB="0" anchor="ctr"/>
                </a:tc>
                <a:tc>
                  <a:txBody>
                    <a:bodyPr/>
                    <a:lstStyle/>
                    <a:p>
                      <a:pPr algn="ctr">
                        <a:lnSpc>
                          <a:spcPct val="115000"/>
                        </a:lnSpc>
                        <a:spcAft>
                          <a:spcPts val="0"/>
                        </a:spcAft>
                      </a:pPr>
                      <a:r>
                        <a:rPr lang="pl-PL" sz="1600" kern="1200" dirty="0" err="1">
                          <a:solidFill>
                            <a:schemeClr val="dk1"/>
                          </a:solidFill>
                          <a:effectLst/>
                          <a:latin typeface="+mn-lt"/>
                          <a:ea typeface="+mn-ea"/>
                          <a:cs typeface="+mn-cs"/>
                        </a:rPr>
                        <a:t>False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discovery</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rate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0,549</a:t>
                      </a:r>
                    </a:p>
                  </a:txBody>
                  <a:tcPr marL="68580" marR="68580" marT="0" marB="0" anchor="ctr"/>
                </a:tc>
                <a:extLst>
                  <a:ext uri="{0D108BD9-81ED-4DB2-BD59-A6C34878D82A}">
                    <a16:rowId xmlns:a16="http://schemas.microsoft.com/office/drawing/2014/main" val="80911645"/>
                  </a:ext>
                </a:extLst>
              </a:tr>
              <a:tr h="1075302">
                <a:tc>
                  <a:txBody>
                    <a:bodyPr/>
                    <a:lstStyle/>
                    <a:p>
                      <a:pPr algn="ctr">
                        <a:lnSpc>
                          <a:spcPct val="115000"/>
                        </a:lnSpc>
                        <a:spcAft>
                          <a:spcPts val="0"/>
                        </a:spcAft>
                      </a:pPr>
                      <a:r>
                        <a:rPr lang="pl-PL" sz="1600" kern="1200" dirty="0">
                          <a:solidFill>
                            <a:schemeClr val="dk1"/>
                          </a:solidFill>
                          <a:effectLst/>
                          <a:latin typeface="+mn-lt"/>
                          <a:ea typeface="+mn-ea"/>
                          <a:cs typeface="+mn-cs"/>
                        </a:rPr>
                        <a:t>FN = 151</a:t>
                      </a:r>
                    </a:p>
                  </a:txBody>
                  <a:tcPr marL="68580" marR="68580" marT="0" marB="0" anchor="ctr">
                    <a:solidFill>
                      <a:schemeClr val="accent1">
                        <a:lumMod val="40000"/>
                        <a:lumOff val="60000"/>
                      </a:schemeClr>
                    </a:solidFill>
                  </a:tcPr>
                </a:tc>
                <a:tc>
                  <a:txBody>
                    <a:bodyPr/>
                    <a:lstStyle/>
                    <a:p>
                      <a:pPr algn="ctr">
                        <a:lnSpc>
                          <a:spcPct val="115000"/>
                        </a:lnSpc>
                        <a:spcAft>
                          <a:spcPts val="0"/>
                        </a:spcAft>
                      </a:pPr>
                      <a:r>
                        <a:rPr lang="pl-PL" sz="1600" kern="1200" dirty="0">
                          <a:solidFill>
                            <a:schemeClr val="dk1"/>
                          </a:solidFill>
                          <a:effectLst/>
                          <a:latin typeface="+mn-lt"/>
                          <a:ea typeface="+mn-ea"/>
                          <a:cs typeface="+mn-cs"/>
                        </a:rPr>
                        <a:t>TN = 16561</a:t>
                      </a:r>
                    </a:p>
                  </a:txBody>
                  <a:tcPr marL="68580" marR="68580" marT="0" marB="0" anchor="ctr">
                    <a:solidFill>
                      <a:schemeClr val="accent1">
                        <a:lumMod val="40000"/>
                        <a:lumOff val="60000"/>
                      </a:schemeClr>
                    </a:solidFill>
                  </a:tcPr>
                </a:tc>
                <a:tc>
                  <a:txBody>
                    <a:bodyPr/>
                    <a:lstStyle/>
                    <a:p>
                      <a:pPr algn="ctr">
                        <a:lnSpc>
                          <a:spcPct val="115000"/>
                        </a:lnSpc>
                        <a:spcAft>
                          <a:spcPts val="0"/>
                        </a:spcAft>
                      </a:pPr>
                      <a:r>
                        <a:rPr lang="pl-PL" sz="1600" kern="1200" dirty="0" err="1">
                          <a:solidFill>
                            <a:schemeClr val="dk1"/>
                          </a:solidFill>
                          <a:effectLst/>
                          <a:latin typeface="+mn-lt"/>
                          <a:ea typeface="+mn-ea"/>
                          <a:cs typeface="+mn-cs"/>
                        </a:rPr>
                        <a:t>False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ommision</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rate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0,009</a:t>
                      </a:r>
                    </a:p>
                  </a:txBody>
                  <a:tcPr marL="68580" marR="68580" marT="0" marB="0" anchor="ctr"/>
                </a:tc>
                <a:tc>
                  <a:txBody>
                    <a:bodyPr/>
                    <a:lstStyle/>
                    <a:p>
                      <a:pPr algn="ctr">
                        <a:lnSpc>
                          <a:spcPct val="115000"/>
                        </a:lnSpc>
                        <a:spcAft>
                          <a:spcPts val="0"/>
                        </a:spcAft>
                      </a:pPr>
                      <a:r>
                        <a:rPr lang="pl-PL" sz="1600" kern="1200" dirty="0" err="1">
                          <a:solidFill>
                            <a:schemeClr val="dk1"/>
                          </a:solidFill>
                          <a:effectLst/>
                          <a:latin typeface="+mn-lt"/>
                          <a:ea typeface="+mn-ea"/>
                          <a:cs typeface="+mn-cs"/>
                        </a:rPr>
                        <a:t>Negative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predictive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value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0,991</a:t>
                      </a:r>
                    </a:p>
                  </a:txBody>
                  <a:tcPr marL="68580" marR="68580" marT="0" marB="0" anchor="ctr"/>
                </a:tc>
                <a:extLst>
                  <a:ext uri="{0D108BD9-81ED-4DB2-BD59-A6C34878D82A}">
                    <a16:rowId xmlns:a16="http://schemas.microsoft.com/office/drawing/2014/main" val="2595376109"/>
                  </a:ext>
                </a:extLst>
              </a:tr>
              <a:tr h="1075302">
                <a:tc>
                  <a:txBody>
                    <a:bodyPr/>
                    <a:lstStyle/>
                    <a:p>
                      <a:pPr algn="ctr">
                        <a:lnSpc>
                          <a:spcPct val="115000"/>
                        </a:lnSpc>
                        <a:spcAft>
                          <a:spcPts val="0"/>
                        </a:spcAft>
                      </a:pPr>
                      <a:r>
                        <a:rPr lang="pl-PL" sz="1600" kern="1200" dirty="0" err="1">
                          <a:solidFill>
                            <a:schemeClr val="dk1"/>
                          </a:solidFill>
                          <a:effectLst/>
                          <a:latin typeface="+mn-lt"/>
                          <a:ea typeface="+mn-ea"/>
                          <a:cs typeface="+mn-cs"/>
                        </a:rPr>
                        <a:t>Recall</a:t>
                      </a:r>
                      <a:r>
                        <a:rPr lang="pl-PL" sz="1600" kern="1200" dirty="0">
                          <a:solidFill>
                            <a:schemeClr val="dk1"/>
                          </a:solidFill>
                          <a:effectLst/>
                          <a:latin typeface="+mn-lt"/>
                          <a:ea typeface="+mn-ea"/>
                          <a:cs typeface="+mn-cs"/>
                        </a:rPr>
                        <a:t> (TPR)</a:t>
                      </a:r>
                    </a:p>
                    <a:p>
                      <a:pPr algn="ctr">
                        <a:lnSpc>
                          <a:spcPct val="115000"/>
                        </a:lnSpc>
                        <a:spcAft>
                          <a:spcPts val="0"/>
                        </a:spcAft>
                      </a:pPr>
                      <a:r>
                        <a:rPr lang="pl-PL" sz="1600" kern="1200" dirty="0">
                          <a:solidFill>
                            <a:schemeClr val="dk1"/>
                          </a:solidFill>
                          <a:effectLst/>
                          <a:latin typeface="+mn-lt"/>
                          <a:ea typeface="+mn-ea"/>
                          <a:cs typeface="+mn-cs"/>
                        </a:rPr>
                        <a:t>0,836</a:t>
                      </a:r>
                    </a:p>
                  </a:txBody>
                  <a:tcPr marL="68580" marR="68580" marT="0" marB="0" anchor="ctr"/>
                </a:tc>
                <a:tc>
                  <a:txBody>
                    <a:bodyPr/>
                    <a:lstStyle/>
                    <a:p>
                      <a:pPr marL="0" marR="0" lvl="0" indent="0" algn="ctr" defTabSz="914354" rtl="0" eaLnBrk="1" fontAlgn="auto" latinLnBrk="0" hangingPunct="1">
                        <a:lnSpc>
                          <a:spcPct val="115000"/>
                        </a:lnSpc>
                        <a:spcBef>
                          <a:spcPts val="0"/>
                        </a:spcBef>
                        <a:spcAft>
                          <a:spcPts val="0"/>
                        </a:spcAft>
                        <a:buClrTx/>
                        <a:buSzTx/>
                        <a:buFontTx/>
                        <a:buNone/>
                        <a:tabLst/>
                        <a:defRPr/>
                      </a:pPr>
                      <a:r>
                        <a:rPr lang="pl-PL" sz="1600" kern="1200" dirty="0" err="1">
                          <a:solidFill>
                            <a:schemeClr val="dk1"/>
                          </a:solidFill>
                          <a:effectLst/>
                          <a:latin typeface="+mn-lt"/>
                          <a:ea typeface="+mn-ea"/>
                          <a:cs typeface="+mn-cs"/>
                        </a:rPr>
                        <a:t>False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positive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rate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0,054</a:t>
                      </a:r>
                    </a:p>
                  </a:txBody>
                  <a:tcPr marL="68580" marR="68580" marT="0" marB="0" anchor="ctr"/>
                </a:tc>
                <a:tc>
                  <a:txBody>
                    <a:bodyPr/>
                    <a:lstStyle/>
                    <a:p>
                      <a:pPr algn="ctr">
                        <a:lnSpc>
                          <a:spcPct val="115000"/>
                        </a:lnSpc>
                        <a:spcAft>
                          <a:spcPts val="0"/>
                        </a:spcAft>
                      </a:pPr>
                      <a:r>
                        <a:rPr lang="pl-PL" sz="1600" kern="1200" dirty="0" err="1">
                          <a:solidFill>
                            <a:schemeClr val="dk1"/>
                          </a:solidFill>
                          <a:effectLst/>
                          <a:latin typeface="+mn-lt"/>
                          <a:ea typeface="+mn-ea"/>
                          <a:cs typeface="+mn-cs"/>
                        </a:rPr>
                        <a:t>Positive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likelihood</a:t>
                      </a:r>
                      <a:r>
                        <a:rPr lang="pl-PL" sz="1600" kern="1200" dirty="0">
                          <a:solidFill>
                            <a:schemeClr val="dk1"/>
                          </a:solidFill>
                          <a:effectLst/>
                          <a:latin typeface="+mn-lt"/>
                          <a:ea typeface="+mn-ea"/>
                          <a:cs typeface="+mn-cs"/>
                        </a:rPr>
                        <a:t> ratio</a:t>
                      </a:r>
                    </a:p>
                    <a:p>
                      <a:pPr algn="ctr">
                        <a:lnSpc>
                          <a:spcPct val="115000"/>
                        </a:lnSpc>
                        <a:spcAft>
                          <a:spcPts val="0"/>
                        </a:spcAft>
                      </a:pPr>
                      <a:r>
                        <a:rPr lang="pl-PL" sz="1600" kern="1200" dirty="0">
                          <a:solidFill>
                            <a:schemeClr val="dk1"/>
                          </a:solidFill>
                          <a:effectLst/>
                          <a:latin typeface="+mn-lt"/>
                          <a:ea typeface="+mn-ea"/>
                          <a:cs typeface="+mn-cs"/>
                        </a:rPr>
                        <a:t>15,5</a:t>
                      </a:r>
                    </a:p>
                  </a:txBody>
                  <a:tcPr marL="68580" marR="68580" marT="0" marB="0" anchor="ctr"/>
                </a:tc>
                <a:tc>
                  <a:txBody>
                    <a:bodyPr/>
                    <a:lstStyle/>
                    <a:p>
                      <a:pPr algn="ctr">
                        <a:lnSpc>
                          <a:spcPct val="115000"/>
                        </a:lnSpc>
                        <a:spcAft>
                          <a:spcPts val="0"/>
                        </a:spcAft>
                      </a:pPr>
                      <a:r>
                        <a:rPr lang="pl-PL" sz="1600" kern="1200" dirty="0" err="1">
                          <a:solidFill>
                            <a:schemeClr val="dk1"/>
                          </a:solidFill>
                          <a:effectLst/>
                          <a:latin typeface="+mn-lt"/>
                          <a:ea typeface="+mn-ea"/>
                          <a:cs typeface="+mn-cs"/>
                        </a:rPr>
                        <a:t>Diagnostic</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odds</a:t>
                      </a:r>
                      <a:r>
                        <a:rPr lang="pl-PL" sz="1600" kern="1200" dirty="0">
                          <a:solidFill>
                            <a:schemeClr val="dk1"/>
                          </a:solidFill>
                          <a:effectLst/>
                          <a:latin typeface="+mn-lt"/>
                          <a:ea typeface="+mn-ea"/>
                          <a:cs typeface="+mn-cs"/>
                        </a:rPr>
                        <a:t> ratio</a:t>
                      </a:r>
                    </a:p>
                    <a:p>
                      <a:pPr algn="ctr">
                        <a:lnSpc>
                          <a:spcPct val="115000"/>
                        </a:lnSpc>
                        <a:spcAft>
                          <a:spcPts val="0"/>
                        </a:spcAft>
                      </a:pPr>
                      <a:r>
                        <a:rPr lang="pl-PL" sz="1600" kern="1200" dirty="0">
                          <a:solidFill>
                            <a:schemeClr val="dk1"/>
                          </a:solidFill>
                          <a:effectLst/>
                          <a:latin typeface="+mn-lt"/>
                          <a:ea typeface="+mn-ea"/>
                          <a:cs typeface="+mn-cs"/>
                        </a:rPr>
                        <a:t>89,8</a:t>
                      </a:r>
                    </a:p>
                  </a:txBody>
                  <a:tcPr marL="68580" marR="68580" marT="0" marB="0" anchor="ctr"/>
                </a:tc>
                <a:extLst>
                  <a:ext uri="{0D108BD9-81ED-4DB2-BD59-A6C34878D82A}">
                    <a16:rowId xmlns:a16="http://schemas.microsoft.com/office/drawing/2014/main" val="1873917238"/>
                  </a:ext>
                </a:extLst>
              </a:tr>
              <a:tr h="1075302">
                <a:tc>
                  <a:txBody>
                    <a:bodyPr/>
                    <a:lstStyle/>
                    <a:p>
                      <a:pPr algn="ctr">
                        <a:lnSpc>
                          <a:spcPct val="115000"/>
                        </a:lnSpc>
                        <a:spcAft>
                          <a:spcPts val="0"/>
                        </a:spcAft>
                      </a:pPr>
                      <a:r>
                        <a:rPr lang="pl-PL" sz="1600" kern="1200" dirty="0" err="1">
                          <a:solidFill>
                            <a:schemeClr val="dk1"/>
                          </a:solidFill>
                          <a:effectLst/>
                          <a:latin typeface="+mn-lt"/>
                          <a:ea typeface="+mn-ea"/>
                          <a:cs typeface="+mn-cs"/>
                        </a:rPr>
                        <a:t>False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negative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rate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0,163</a:t>
                      </a:r>
                    </a:p>
                  </a:txBody>
                  <a:tcPr marL="68580" marR="68580" marT="0" marB="0" anchor="ctr"/>
                </a:tc>
                <a:tc>
                  <a:txBody>
                    <a:bodyPr/>
                    <a:lstStyle/>
                    <a:p>
                      <a:pPr algn="ctr">
                        <a:lnSpc>
                          <a:spcPct val="115000"/>
                        </a:lnSpc>
                        <a:spcAft>
                          <a:spcPts val="0"/>
                        </a:spcAft>
                      </a:pPr>
                      <a:r>
                        <a:rPr lang="pl-PL" sz="1600" kern="1200" dirty="0" err="1">
                          <a:solidFill>
                            <a:schemeClr val="dk1"/>
                          </a:solidFill>
                          <a:effectLst/>
                          <a:latin typeface="+mn-lt"/>
                          <a:ea typeface="+mn-ea"/>
                          <a:cs typeface="+mn-cs"/>
                        </a:rPr>
                        <a:t>Specificity</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0,946</a:t>
                      </a:r>
                    </a:p>
                  </a:txBody>
                  <a:tcPr marL="68580" marR="68580" marT="0" marB="0" anchor="ctr"/>
                </a:tc>
                <a:tc>
                  <a:txBody>
                    <a:bodyPr/>
                    <a:lstStyle/>
                    <a:p>
                      <a:pPr marL="0" marR="0" lvl="0" indent="0" algn="ctr" defTabSz="914354" rtl="0" eaLnBrk="1" fontAlgn="auto" latinLnBrk="0" hangingPunct="1">
                        <a:lnSpc>
                          <a:spcPct val="115000"/>
                        </a:lnSpc>
                        <a:spcBef>
                          <a:spcPts val="0"/>
                        </a:spcBef>
                        <a:spcAft>
                          <a:spcPts val="0"/>
                        </a:spcAft>
                        <a:buClrTx/>
                        <a:buSzTx/>
                        <a:buFontTx/>
                        <a:buNone/>
                        <a:tabLst/>
                        <a:defRPr/>
                      </a:pPr>
                      <a:r>
                        <a:rPr lang="pl-PL" sz="1600" kern="1200" dirty="0" err="1">
                          <a:solidFill>
                            <a:schemeClr val="dk1"/>
                          </a:solidFill>
                          <a:effectLst/>
                          <a:latin typeface="+mn-lt"/>
                          <a:ea typeface="+mn-ea"/>
                          <a:cs typeface="+mn-cs"/>
                        </a:rPr>
                        <a:t>Negative</a:t>
                      </a:r>
                      <a:r>
                        <a:rPr lang="pl-PL" sz="1600" kern="1200" dirty="0">
                          <a:solidFill>
                            <a:schemeClr val="dk1"/>
                          </a:solidFill>
                          <a:effectLst/>
                          <a:latin typeface="+mn-lt"/>
                          <a:ea typeface="+mn-ea"/>
                          <a:cs typeface="+mn-cs"/>
                        </a:rPr>
                        <a:t> </a:t>
                      </a:r>
                      <a:r>
                        <a:rPr lang="pl-PL" sz="1600" kern="1200" dirty="0" err="1">
                          <a:solidFill>
                            <a:schemeClr val="dk1"/>
                          </a:solidFill>
                          <a:effectLst/>
                          <a:latin typeface="+mn-lt"/>
                          <a:ea typeface="+mn-ea"/>
                          <a:cs typeface="+mn-cs"/>
                        </a:rPr>
                        <a:t>likelihood</a:t>
                      </a:r>
                      <a:r>
                        <a:rPr lang="pl-PL" sz="1600" kern="1200" dirty="0">
                          <a:solidFill>
                            <a:schemeClr val="dk1"/>
                          </a:solidFill>
                          <a:effectLst/>
                          <a:latin typeface="+mn-lt"/>
                          <a:ea typeface="+mn-ea"/>
                          <a:cs typeface="+mn-cs"/>
                        </a:rPr>
                        <a:t> ratio</a:t>
                      </a:r>
                    </a:p>
                    <a:p>
                      <a:pPr algn="ctr">
                        <a:lnSpc>
                          <a:spcPct val="115000"/>
                        </a:lnSpc>
                        <a:spcAft>
                          <a:spcPts val="0"/>
                        </a:spcAft>
                      </a:pPr>
                      <a:r>
                        <a:rPr lang="pl-PL" sz="1600" kern="1200" dirty="0">
                          <a:solidFill>
                            <a:schemeClr val="dk1"/>
                          </a:solidFill>
                          <a:effectLst/>
                          <a:latin typeface="+mn-lt"/>
                          <a:ea typeface="+mn-ea"/>
                          <a:cs typeface="+mn-cs"/>
                        </a:rPr>
                        <a:t>0,173</a:t>
                      </a:r>
                    </a:p>
                  </a:txBody>
                  <a:tcPr marL="68580" marR="68580" marT="0" marB="0" anchor="ctr"/>
                </a:tc>
                <a:tc>
                  <a:txBody>
                    <a:bodyPr/>
                    <a:lstStyle/>
                    <a:p>
                      <a:pPr algn="ctr">
                        <a:lnSpc>
                          <a:spcPct val="115000"/>
                        </a:lnSpc>
                        <a:spcAft>
                          <a:spcPts val="0"/>
                        </a:spcAft>
                      </a:pPr>
                      <a:r>
                        <a:rPr lang="pl-PL" sz="1600" kern="1200" dirty="0">
                          <a:solidFill>
                            <a:schemeClr val="dk1"/>
                          </a:solidFill>
                          <a:effectLst/>
                          <a:latin typeface="+mn-lt"/>
                          <a:ea typeface="+mn-ea"/>
                          <a:cs typeface="+mn-cs"/>
                        </a:rPr>
                        <a:t>F1 </a:t>
                      </a:r>
                      <a:r>
                        <a:rPr lang="pl-PL" sz="1600" kern="1200" dirty="0" err="1">
                          <a:solidFill>
                            <a:schemeClr val="dk1"/>
                          </a:solidFill>
                          <a:effectLst/>
                          <a:latin typeface="+mn-lt"/>
                          <a:ea typeface="+mn-ea"/>
                          <a:cs typeface="+mn-cs"/>
                        </a:rPr>
                        <a:t>score</a:t>
                      </a:r>
                      <a:endParaRPr lang="pl-PL" sz="1600" kern="1200" dirty="0">
                        <a:solidFill>
                          <a:schemeClr val="dk1"/>
                        </a:solidFill>
                        <a:effectLst/>
                        <a:latin typeface="+mn-lt"/>
                        <a:ea typeface="+mn-ea"/>
                        <a:cs typeface="+mn-cs"/>
                      </a:endParaRPr>
                    </a:p>
                    <a:p>
                      <a:pPr algn="ctr">
                        <a:lnSpc>
                          <a:spcPct val="115000"/>
                        </a:lnSpc>
                        <a:spcAft>
                          <a:spcPts val="0"/>
                        </a:spcAft>
                      </a:pPr>
                      <a:r>
                        <a:rPr lang="pl-PL" sz="1600" kern="1200" dirty="0">
                          <a:solidFill>
                            <a:schemeClr val="dk1"/>
                          </a:solidFill>
                          <a:effectLst/>
                          <a:latin typeface="+mn-lt"/>
                          <a:ea typeface="+mn-ea"/>
                          <a:cs typeface="+mn-cs"/>
                        </a:rPr>
                        <a:t>0,094</a:t>
                      </a:r>
                    </a:p>
                  </a:txBody>
                  <a:tcPr marL="68580" marR="68580" marT="0" marB="0" anchor="ctr"/>
                </a:tc>
                <a:extLst>
                  <a:ext uri="{0D108BD9-81ED-4DB2-BD59-A6C34878D82A}">
                    <a16:rowId xmlns:a16="http://schemas.microsoft.com/office/drawing/2014/main" val="4095349032"/>
                  </a:ext>
                </a:extLst>
              </a:tr>
            </a:tbl>
          </a:graphicData>
        </a:graphic>
      </p:graphicFrame>
    </p:spTree>
    <p:extLst>
      <p:ext uri="{BB962C8B-B14F-4D97-AF65-F5344CB8AC3E}">
        <p14:creationId xmlns:p14="http://schemas.microsoft.com/office/powerpoint/2010/main" val="687379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br>
              <a:rPr lang="pl-PL" sz="2400" dirty="0">
                <a:latin typeface="Arial"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Flash </a:t>
            </a:r>
            <a:r>
              <a:rPr lang="pl-PL" sz="2400" dirty="0" err="1">
                <a:latin typeface="Arial" pitchFamily="34" charset="0"/>
                <a:cs typeface="Arial" pitchFamily="34" charset="0"/>
              </a:rPr>
              <a:t>estimates</a:t>
            </a:r>
            <a:br>
              <a:rPr lang="pl-PL" sz="2400" dirty="0">
                <a:latin typeface="Arial" pitchFamily="34" charset="0"/>
                <a:cs typeface="Arial" pitchFamily="34" charset="0"/>
              </a:rPr>
            </a:br>
            <a:endParaRPr lang="pl-PL" sz="2400" dirty="0">
              <a:latin typeface="Arial" pitchFamily="34" charset="0"/>
              <a:cs typeface="Arial" pitchFamily="34" charset="0"/>
            </a:endParaRPr>
          </a:p>
        </p:txBody>
      </p:sp>
      <p:sp>
        <p:nvSpPr>
          <p:cNvPr id="7" name="Prostokąt 6"/>
          <p:cNvSpPr/>
          <p:nvPr/>
        </p:nvSpPr>
        <p:spPr>
          <a:xfrm>
            <a:off x="329111" y="1268760"/>
            <a:ext cx="8249000" cy="3785652"/>
          </a:xfrm>
          <a:prstGeom prst="rect">
            <a:avLst/>
          </a:prstGeom>
        </p:spPr>
        <p:txBody>
          <a:bodyPr wrap="square">
            <a:spAutoFit/>
          </a:bodyPr>
          <a:lstStyle/>
          <a:p>
            <a:r>
              <a:rPr lang="en-US" sz="2400" dirty="0"/>
              <a:t>Problem:</a:t>
            </a:r>
          </a:p>
          <a:p>
            <a:pPr marL="285750" indent="-285750">
              <a:buFont typeface="Arial" panose="020B0604020202020204" pitchFamily="34" charset="0"/>
              <a:buChar char="•"/>
            </a:pPr>
            <a:r>
              <a:rPr lang="pl-PL" sz="2400" dirty="0" err="1"/>
              <a:t>Survey</a:t>
            </a:r>
            <a:r>
              <a:rPr lang="pl-PL" sz="2400" dirty="0"/>
              <a:t> </a:t>
            </a:r>
            <a:r>
              <a:rPr lang="pl-PL" sz="2400" dirty="0" err="1"/>
              <a:t>results</a:t>
            </a:r>
            <a:r>
              <a:rPr lang="pl-PL" sz="2400" dirty="0"/>
              <a:t> </a:t>
            </a:r>
            <a:r>
              <a:rPr lang="pl-PL" sz="2400" dirty="0" err="1"/>
              <a:t>are</a:t>
            </a:r>
            <a:r>
              <a:rPr lang="pl-PL" sz="2400" dirty="0"/>
              <a:t> </a:t>
            </a:r>
            <a:r>
              <a:rPr lang="pl-PL" sz="2400" dirty="0" err="1"/>
              <a:t>available</a:t>
            </a:r>
            <a:r>
              <a:rPr lang="pl-PL" sz="2400" dirty="0"/>
              <a:t> with t+30 </a:t>
            </a:r>
            <a:r>
              <a:rPr lang="pl-PL" sz="2400" dirty="0" err="1"/>
              <a:t>delay</a:t>
            </a:r>
            <a:endParaRPr lang="en-US" sz="2400" dirty="0"/>
          </a:p>
          <a:p>
            <a:pPr marL="285750" indent="-285750">
              <a:buFont typeface="Arial" panose="020B0604020202020204" pitchFamily="34" charset="0"/>
              <a:buChar char="•"/>
            </a:pPr>
            <a:r>
              <a:rPr lang="en-US" sz="2400" dirty="0"/>
              <a:t>Preliminary regression results may be implausible</a:t>
            </a:r>
            <a:endParaRPr lang="pl-PL" sz="2400" dirty="0"/>
          </a:p>
          <a:p>
            <a:pPr marL="285750" indent="-285750">
              <a:buFont typeface="Arial" panose="020B0604020202020204" pitchFamily="34" charset="0"/>
              <a:buChar char="•"/>
            </a:pPr>
            <a:r>
              <a:rPr lang="pl-PL" sz="2400" dirty="0" err="1"/>
              <a:t>Results</a:t>
            </a:r>
            <a:r>
              <a:rPr lang="pl-PL" sz="2400" dirty="0"/>
              <a:t> </a:t>
            </a:r>
            <a:r>
              <a:rPr lang="pl-PL" sz="2400" dirty="0" err="1"/>
              <a:t>should</a:t>
            </a:r>
            <a:r>
              <a:rPr lang="pl-PL" sz="2400" dirty="0"/>
              <a:t> be a </a:t>
            </a:r>
            <a:r>
              <a:rPr lang="pl-PL" sz="2400" dirty="0" err="1"/>
              <a:t>count</a:t>
            </a:r>
            <a:r>
              <a:rPr lang="pl-PL" sz="2400" dirty="0"/>
              <a:t> data – not </a:t>
            </a:r>
            <a:r>
              <a:rPr lang="pl-PL" sz="2400" dirty="0" err="1"/>
              <a:t>continuous</a:t>
            </a:r>
            <a:endParaRPr lang="en-US" sz="2400" dirty="0"/>
          </a:p>
          <a:p>
            <a:endParaRPr lang="pl-PL" sz="2400" dirty="0"/>
          </a:p>
          <a:p>
            <a:r>
              <a:rPr lang="en-US" sz="2400" dirty="0"/>
              <a:t>Aim</a:t>
            </a:r>
          </a:p>
          <a:p>
            <a:pPr marL="285750" indent="-285750">
              <a:buFont typeface="Arial" panose="020B0604020202020204" pitchFamily="34" charset="0"/>
              <a:buChar char="•"/>
            </a:pPr>
            <a:r>
              <a:rPr lang="pl-PL" sz="2400" dirty="0" err="1"/>
              <a:t>Provide</a:t>
            </a:r>
            <a:r>
              <a:rPr lang="pl-PL" sz="2400" dirty="0"/>
              <a:t> </a:t>
            </a:r>
            <a:r>
              <a:rPr lang="pl-PL" sz="2400" dirty="0" err="1"/>
              <a:t>estimates</a:t>
            </a:r>
            <a:r>
              <a:rPr lang="pl-PL" sz="2400" dirty="0"/>
              <a:t> of </a:t>
            </a:r>
            <a:r>
              <a:rPr lang="en-US" sz="2400" dirty="0"/>
              <a:t>monthly data on tourists and nights spent </a:t>
            </a:r>
            <a:r>
              <a:rPr lang="pl-PL" sz="2400" dirty="0"/>
              <a:t>for t+1</a:t>
            </a:r>
            <a:endParaRPr lang="en-US" sz="2400" dirty="0"/>
          </a:p>
          <a:p>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43476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en-GB" dirty="0">
              <a:solidFill>
                <a:prstClr val="black"/>
              </a:solidFill>
            </a:endParaRPr>
          </a:p>
        </p:txBody>
      </p:sp>
      <p:sp>
        <p:nvSpPr>
          <p:cNvPr id="16"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chemeClr val="bg1"/>
                </a:solidFill>
                <a:latin typeface="Arial" panose="020B0604020202020204" pitchFamily="34" charset="0"/>
                <a:cs typeface="Arial" panose="020B0604020202020204" pitchFamily="34" charset="0"/>
              </a:rPr>
              <a:t>2</a:t>
            </a:r>
          </a:p>
        </p:txBody>
      </p:sp>
      <p:sp>
        <p:nvSpPr>
          <p:cNvPr id="12" name="Prostokąt 11"/>
          <p:cNvSpPr/>
          <p:nvPr/>
        </p:nvSpPr>
        <p:spPr>
          <a:xfrm>
            <a:off x="276045" y="222306"/>
            <a:ext cx="8591910" cy="584775"/>
          </a:xfrm>
          <a:prstGeom prst="rect">
            <a:avLst/>
          </a:prstGeom>
        </p:spPr>
        <p:txBody>
          <a:bodyPr wrap="square">
            <a:spAutoFit/>
          </a:bodyPr>
          <a:lstStyle/>
          <a:p>
            <a:pPr algn="ctr"/>
            <a:r>
              <a:rPr lang="en-GB" sz="32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Contents</a:t>
            </a:r>
            <a:endParaRPr lang="en-GB"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graphicFrame>
        <p:nvGraphicFramePr>
          <p:cNvPr id="5" name="Diagram 4"/>
          <p:cNvGraphicFramePr/>
          <p:nvPr>
            <p:extLst>
              <p:ext uri="{D42A27DB-BD31-4B8C-83A1-F6EECF244321}">
                <p14:modId xmlns:p14="http://schemas.microsoft.com/office/powerpoint/2010/main" val="2600121934"/>
              </p:ext>
            </p:extLst>
          </p:nvPr>
        </p:nvGraphicFramePr>
        <p:xfrm>
          <a:off x="1458098" y="137739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8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32FCE459-99BF-4EB7-AC36-F90E623FA95B}"/>
              </a:ext>
            </a:extLst>
          </p:cNvPr>
          <p:cNvSpPr txBox="1"/>
          <p:nvPr/>
        </p:nvSpPr>
        <p:spPr>
          <a:xfrm>
            <a:off x="971600" y="1340768"/>
            <a:ext cx="6624736" cy="3354765"/>
          </a:xfrm>
          <a:prstGeom prst="rect">
            <a:avLst/>
          </a:prstGeom>
          <a:noFill/>
        </p:spPr>
        <p:txBody>
          <a:bodyPr wrap="square" rtlCol="0">
            <a:spAutoFit/>
          </a:bodyPr>
          <a:lstStyle/>
          <a:p>
            <a:r>
              <a:rPr lang="en-US" altLang="pl-PL" sz="2400" dirty="0"/>
              <a:t>Data</a:t>
            </a:r>
          </a:p>
          <a:p>
            <a:pPr marL="285750" indent="-285750">
              <a:buFont typeface="Arial" panose="020B0604020202020204" pitchFamily="34" charset="0"/>
              <a:buChar char="•"/>
            </a:pPr>
            <a:r>
              <a:rPr lang="en-US" altLang="pl-PL" sz="2400" dirty="0"/>
              <a:t>Tourist and nights spent with respect to residents, foreigners and total</a:t>
            </a:r>
            <a:r>
              <a:rPr lang="pl-PL" altLang="pl-PL" sz="2400" dirty="0"/>
              <a:t> – </a:t>
            </a:r>
            <a:r>
              <a:rPr lang="pl-PL" altLang="pl-PL" sz="2400" dirty="0" err="1"/>
              <a:t>survey</a:t>
            </a:r>
            <a:r>
              <a:rPr lang="pl-PL" altLang="pl-PL" sz="2400" dirty="0"/>
              <a:t> </a:t>
            </a:r>
            <a:r>
              <a:rPr lang="pl-PL" altLang="pl-PL" sz="2400" dirty="0" err="1"/>
              <a:t>results</a:t>
            </a:r>
            <a:endParaRPr lang="pl-PL" altLang="pl-PL" sz="2400" dirty="0"/>
          </a:p>
          <a:p>
            <a:pPr marL="285750" indent="-285750">
              <a:buFont typeface="Arial" panose="020B0604020202020204" pitchFamily="34" charset="0"/>
              <a:buChar char="•"/>
            </a:pPr>
            <a:r>
              <a:rPr lang="pl-PL" altLang="pl-PL" sz="2400" dirty="0" err="1"/>
              <a:t>Number</a:t>
            </a:r>
            <a:r>
              <a:rPr lang="pl-PL" altLang="pl-PL" sz="2400" dirty="0"/>
              <a:t> of </a:t>
            </a:r>
            <a:r>
              <a:rPr lang="pl-PL" altLang="pl-PL" sz="2400" dirty="0" err="1"/>
              <a:t>offers</a:t>
            </a:r>
            <a:r>
              <a:rPr lang="pl-PL" altLang="pl-PL" sz="2400" dirty="0"/>
              <a:t>, </a:t>
            </a:r>
            <a:r>
              <a:rPr lang="pl-PL" altLang="pl-PL" sz="2400" dirty="0" err="1"/>
              <a:t>mean</a:t>
            </a:r>
            <a:r>
              <a:rPr lang="pl-PL" altLang="pl-PL" sz="2400" dirty="0"/>
              <a:t> </a:t>
            </a:r>
            <a:r>
              <a:rPr lang="pl-PL" altLang="pl-PL" sz="2400" dirty="0" err="1"/>
              <a:t>price</a:t>
            </a:r>
            <a:r>
              <a:rPr lang="pl-PL" altLang="pl-PL" sz="2400" dirty="0"/>
              <a:t> – </a:t>
            </a:r>
            <a:r>
              <a:rPr lang="pl-PL" altLang="pl-PL" sz="2400" dirty="0" err="1"/>
              <a:t>scraped</a:t>
            </a:r>
            <a:r>
              <a:rPr lang="pl-PL" altLang="pl-PL" sz="2400" dirty="0"/>
              <a:t> data</a:t>
            </a:r>
            <a:endParaRPr lang="en-US" altLang="pl-PL" sz="2400" dirty="0"/>
          </a:p>
          <a:p>
            <a:pPr marL="285750" indent="-285750">
              <a:buFont typeface="Arial" panose="020B0604020202020204" pitchFamily="34" charset="0"/>
              <a:buChar char="•"/>
            </a:pPr>
            <a:endParaRPr lang="en-US" altLang="pl-PL" sz="2400" dirty="0"/>
          </a:p>
          <a:p>
            <a:r>
              <a:rPr lang="en-US" altLang="pl-PL" sz="2400" dirty="0"/>
              <a:t>Method</a:t>
            </a:r>
          </a:p>
          <a:p>
            <a:pPr marL="285750" indent="-285750">
              <a:buFont typeface="Arial" panose="020B0604020202020204" pitchFamily="34" charset="0"/>
              <a:buChar char="•"/>
            </a:pPr>
            <a:r>
              <a:rPr lang="en-US" sz="2400" dirty="0"/>
              <a:t>Ordinary least squares</a:t>
            </a:r>
          </a:p>
          <a:p>
            <a:pPr marL="285750" indent="-285750">
              <a:buFont typeface="Arial" panose="020B0604020202020204" pitchFamily="34" charset="0"/>
              <a:buChar char="•"/>
            </a:pPr>
            <a:r>
              <a:rPr lang="en-US" sz="2400" dirty="0"/>
              <a:t>ARIMA</a:t>
            </a:r>
            <a:endParaRPr lang="en-US" altLang="pl-PL" sz="2400" dirty="0"/>
          </a:p>
          <a:p>
            <a:pPr marL="285750" indent="-285750">
              <a:buFont typeface="Arial" panose="020B0604020202020204" pitchFamily="34" charset="0"/>
              <a:buChar char="•"/>
            </a:pPr>
            <a:endParaRPr lang="en-US" altLang="pl-PL" sz="2000" dirty="0">
              <a:latin typeface="Arial Unicode MS"/>
            </a:endParaRPr>
          </a:p>
        </p:txBody>
      </p:sp>
      <p:pic>
        <p:nvPicPr>
          <p:cNvPr id="6" name="Obraz 5">
            <a:extLst>
              <a:ext uri="{FF2B5EF4-FFF2-40B4-BE49-F238E27FC236}">
                <a16:creationId xmlns:a16="http://schemas.microsoft.com/office/drawing/2014/main" id="{504D1EFB-1C73-48CA-98C1-B051B487B539}"/>
              </a:ext>
            </a:extLst>
          </p:cNvPr>
          <p:cNvPicPr>
            <a:picLocks noChangeAspect="1"/>
          </p:cNvPicPr>
          <p:nvPr/>
        </p:nvPicPr>
        <p:blipFill>
          <a:blip r:embed="rId3"/>
          <a:stretch>
            <a:fillRect/>
          </a:stretch>
        </p:blipFill>
        <p:spPr>
          <a:xfrm>
            <a:off x="6305550" y="3429000"/>
            <a:ext cx="2838450" cy="1885950"/>
          </a:xfrm>
          <a:prstGeom prst="rect">
            <a:avLst/>
          </a:prstGeom>
        </p:spPr>
      </p:pic>
      <p:sp>
        <p:nvSpPr>
          <p:cNvPr id="8" name="Tytuł 2">
            <a:extLst>
              <a:ext uri="{FF2B5EF4-FFF2-40B4-BE49-F238E27FC236}">
                <a16:creationId xmlns:a16="http://schemas.microsoft.com/office/drawing/2014/main" id="{F23E332A-78F6-47D9-8B41-156252C8F65D}"/>
              </a:ext>
            </a:extLst>
          </p:cNvPr>
          <p:cNvSpPr txBox="1">
            <a:spLocks/>
          </p:cNvSpPr>
          <p:nvPr/>
        </p:nvSpPr>
        <p:spPr>
          <a:xfrm>
            <a:off x="214282" y="142852"/>
            <a:ext cx="8639175" cy="720000"/>
          </a:xfrm>
          <a:prstGeom prst="rect">
            <a:avLst/>
          </a:prstGeom>
        </p:spPr>
        <p:txBody>
          <a:bodyPr vert="horz" lIns="0" tIns="45720" rIns="0" bIns="45720" rtlCol="0" anchor="b" anchorCtr="0">
            <a:noAutofit/>
          </a:bodyPr>
          <a:lstStyle>
            <a:lvl1pPr algn="l" defTabSz="914354" rtl="0" eaLnBrk="1" latinLnBrk="0" hangingPunct="1">
              <a:lnSpc>
                <a:spcPct val="90000"/>
              </a:lnSpc>
              <a:spcBef>
                <a:spcPct val="0"/>
              </a:spcBef>
              <a:buNone/>
              <a:defRPr sz="3600" b="1" kern="1200">
                <a:solidFill>
                  <a:srgbClr val="001377"/>
                </a:solidFill>
                <a:latin typeface="+mj-lt"/>
                <a:ea typeface="Fira Sans SemiBold" panose="020B0603050000020004" pitchFamily="34" charset="0"/>
                <a:cs typeface="+mj-cs"/>
              </a:defRPr>
            </a:lvl1p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Flash </a:t>
            </a:r>
            <a:r>
              <a:rPr lang="pl-PL" sz="2400" dirty="0" err="1">
                <a:latin typeface="Arial" pitchFamily="34" charset="0"/>
                <a:cs typeface="Arial" pitchFamily="34" charset="0"/>
              </a:rPr>
              <a:t>estimates</a:t>
            </a:r>
            <a:endParaRPr lang="pl-PL" sz="2400" dirty="0">
              <a:latin typeface="Arial" pitchFamily="34" charset="0"/>
              <a:cs typeface="Arial" pitchFamily="34" charset="0"/>
            </a:endParaRPr>
          </a:p>
        </p:txBody>
      </p:sp>
    </p:spTree>
    <p:extLst>
      <p:ext uri="{BB962C8B-B14F-4D97-AF65-F5344CB8AC3E}">
        <p14:creationId xmlns:p14="http://schemas.microsoft.com/office/powerpoint/2010/main" val="179978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52413" y="642918"/>
            <a:ext cx="8639175" cy="720000"/>
          </a:xfrm>
        </p:spPr>
        <p:txBody>
          <a:bodyPr>
            <a:noAutofit/>
          </a:bodyPr>
          <a:lstStyle/>
          <a:p>
            <a:pPr algn="ctr"/>
            <a:r>
              <a:rPr lang="pl-PL" sz="1400" b="0" dirty="0" err="1">
                <a:solidFill>
                  <a:schemeClr val="tx1"/>
                </a:solidFill>
                <a:latin typeface="Arial" panose="020B0604020202020204" pitchFamily="34" charset="0"/>
                <a:cs typeface="Arial" panose="020B0604020202020204" pitchFamily="34" charset="0"/>
              </a:rPr>
              <a:t>Flash</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estimates</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rPr>
              <a:t>tourists</a:t>
            </a:r>
            <a:r>
              <a:rPr lang="pl-PL" sz="1400" b="0" dirty="0">
                <a:solidFill>
                  <a:schemeClr val="tx1"/>
                </a:solidFill>
              </a:rPr>
              <a:t> </a:t>
            </a:r>
            <a:r>
              <a:rPr lang="pl-PL" sz="1400" b="0" dirty="0" err="1">
                <a:solidFill>
                  <a:schemeClr val="tx1"/>
                </a:solidFill>
              </a:rPr>
              <a:t>accommodated</a:t>
            </a:r>
            <a:r>
              <a:rPr lang="pl-PL" sz="1400" b="0" dirty="0">
                <a:solidFill>
                  <a:schemeClr val="tx1"/>
                </a:solidFill>
              </a:rPr>
              <a:t> </a:t>
            </a:r>
            <a:r>
              <a:rPr lang="pl-PL" sz="1400" b="0" dirty="0">
                <a:solidFill>
                  <a:schemeClr val="tx1"/>
                </a:solidFill>
                <a:latin typeface="Arial" panose="020B0604020202020204" pitchFamily="34" charset="0"/>
                <a:cs typeface="Arial" panose="020B0604020202020204" pitchFamily="34" charset="0"/>
              </a:rPr>
              <a:t>and </a:t>
            </a:r>
            <a:r>
              <a:rPr lang="pl-PL" sz="1400" b="0" dirty="0" err="1">
                <a:solidFill>
                  <a:schemeClr val="tx1"/>
                </a:solidFill>
                <a:latin typeface="Arial" panose="020B0604020202020204" pitchFamily="34" charset="0"/>
                <a:cs typeface="Arial" panose="020B0604020202020204" pitchFamily="34" charset="0"/>
              </a:rPr>
              <a:t>nights</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spent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at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tourist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accommodation</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establishments</a:t>
            </a:r>
            <a:endParaRPr lang="pl-PL" sz="1400" b="0" dirty="0">
              <a:solidFill>
                <a:schemeClr val="tx1"/>
              </a:solidFill>
              <a:latin typeface="Arial" panose="020B0604020202020204" pitchFamily="34" charset="0"/>
              <a:cs typeface="Arial" panose="020B0604020202020204" pitchFamily="34" charset="0"/>
            </a:endParaRPr>
          </a:p>
        </p:txBody>
      </p:sp>
      <p:sp>
        <p:nvSpPr>
          <p:cNvPr id="10" name="Prostokąt zaokrąglony 9"/>
          <p:cNvSpPr/>
          <p:nvPr/>
        </p:nvSpPr>
        <p:spPr>
          <a:xfrm>
            <a:off x="467544" y="2276872"/>
            <a:ext cx="1480492" cy="9331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p>
            <a:pPr algn="ctr">
              <a:spcAft>
                <a:spcPts val="0"/>
              </a:spcAft>
            </a:pPr>
            <a:r>
              <a:rPr lang="en-US" sz="11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Web</a:t>
            </a:r>
            <a:r>
              <a:rPr lang="pl-PL" sz="11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t>
            </a:r>
            <a:r>
              <a:rPr lang="en-US" sz="11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scraping</a:t>
            </a:r>
            <a:r>
              <a:rPr lang="en-US" sz="1100" b="1" dirty="0">
                <a:solidFill>
                  <a:srgbClr val="FFFFFF"/>
                </a:solidFill>
                <a:latin typeface="Arial" panose="020B0604020202020204" pitchFamily="34" charset="0"/>
                <a:ea typeface="Times New Roman" panose="02020603050405020304" pitchFamily="18" charset="0"/>
                <a:cs typeface="Arial" panose="020B0604020202020204" pitchFamily="34" charset="0"/>
              </a:rPr>
              <a:t> of tourist accommodation websites</a:t>
            </a:r>
            <a:endParaRPr lang="en-US" sz="12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Prostokąt zaokrąglony 10"/>
          <p:cNvSpPr/>
          <p:nvPr/>
        </p:nvSpPr>
        <p:spPr>
          <a:xfrm>
            <a:off x="442944" y="4542128"/>
            <a:ext cx="1482231" cy="9331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p>
            <a:pPr algn="ctr">
              <a:spcAft>
                <a:spcPts val="0"/>
              </a:spcAft>
            </a:pPr>
            <a:r>
              <a:rPr lang="en-US" sz="11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Survey statistics</a:t>
            </a:r>
            <a:r>
              <a:rPr lang="en-US" sz="1100" b="1" dirty="0">
                <a:solidFill>
                  <a:srgbClr val="FFFFFF"/>
                </a:solidFill>
                <a:latin typeface="Arial" panose="020B0604020202020204" pitchFamily="34" charset="0"/>
                <a:ea typeface="Times New Roman" panose="02020603050405020304" pitchFamily="18" charset="0"/>
                <a:cs typeface="Arial" panose="020B0604020202020204" pitchFamily="34" charset="0"/>
              </a:rPr>
              <a:t> on accommodation establishments </a:t>
            </a:r>
            <a:endParaRPr lang="en-US" sz="1200" b="1"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2" name="Grupa 31"/>
          <p:cNvGrpSpPr/>
          <p:nvPr/>
        </p:nvGrpSpPr>
        <p:grpSpPr>
          <a:xfrm>
            <a:off x="1948036" y="1628800"/>
            <a:ext cx="4029432" cy="2218887"/>
            <a:chOff x="1495353" y="1454432"/>
            <a:chExt cx="3699526" cy="1947850"/>
          </a:xfrm>
        </p:grpSpPr>
        <p:cxnSp>
          <p:nvCxnSpPr>
            <p:cNvPr id="6" name="Łącznik prosty 5"/>
            <p:cNvCxnSpPr>
              <a:stCxn id="10" idx="3"/>
              <a:endCxn id="22" idx="1"/>
            </p:cNvCxnSpPr>
            <p:nvPr/>
          </p:nvCxnSpPr>
          <p:spPr>
            <a:xfrm flipV="1">
              <a:off x="1495353" y="2428357"/>
              <a:ext cx="469679" cy="4564"/>
            </a:xfrm>
            <a:prstGeom prst="line">
              <a:avLst/>
            </a:prstGeom>
            <a:ln w="25400"/>
          </p:spPr>
          <p:style>
            <a:lnRef idx="3">
              <a:schemeClr val="accent2"/>
            </a:lnRef>
            <a:fillRef idx="0">
              <a:schemeClr val="accent2"/>
            </a:fillRef>
            <a:effectRef idx="2">
              <a:schemeClr val="accent2"/>
            </a:effectRef>
            <a:fontRef idx="minor">
              <a:schemeClr val="tx1"/>
            </a:fontRef>
          </p:style>
        </p:cxnSp>
        <p:graphicFrame>
          <p:nvGraphicFramePr>
            <p:cNvPr id="22" name="Wykres 21"/>
            <p:cNvGraphicFramePr>
              <a:graphicFrameLocks/>
            </p:cNvGraphicFramePr>
            <p:nvPr>
              <p:extLst/>
            </p:nvPr>
          </p:nvGraphicFramePr>
          <p:xfrm>
            <a:off x="1965032" y="1454432"/>
            <a:ext cx="3229847" cy="1947850"/>
          </p:xfrm>
          <a:graphic>
            <a:graphicData uri="http://schemas.openxmlformats.org/drawingml/2006/chart">
              <c:chart xmlns:c="http://schemas.openxmlformats.org/drawingml/2006/chart" xmlns:r="http://schemas.openxmlformats.org/officeDocument/2006/relationships" r:id="rId2"/>
            </a:graphicData>
          </a:graphic>
        </p:graphicFrame>
      </p:grpSp>
      <p:cxnSp>
        <p:nvCxnSpPr>
          <p:cNvPr id="39" name="Łącznik łamany 38"/>
          <p:cNvCxnSpPr>
            <a:stCxn id="22" idx="3"/>
            <a:endCxn id="16" idx="1"/>
          </p:cNvCxnSpPr>
          <p:nvPr/>
        </p:nvCxnSpPr>
        <p:spPr>
          <a:xfrm>
            <a:off x="5977468" y="2738243"/>
            <a:ext cx="898788" cy="1102618"/>
          </a:xfrm>
          <a:prstGeom prst="bentConnector3">
            <a:avLst>
              <a:gd name="adj1" fmla="val 50000"/>
            </a:avLst>
          </a:prstGeom>
          <a:ln w="25400"/>
        </p:spPr>
        <p:style>
          <a:lnRef idx="3">
            <a:schemeClr val="accent2"/>
          </a:lnRef>
          <a:fillRef idx="0">
            <a:schemeClr val="accent2"/>
          </a:fillRef>
          <a:effectRef idx="2">
            <a:schemeClr val="accent2"/>
          </a:effectRef>
          <a:fontRef idx="minor">
            <a:schemeClr val="tx1"/>
          </a:fontRef>
        </p:style>
      </p:cxnSp>
      <p:grpSp>
        <p:nvGrpSpPr>
          <p:cNvPr id="4" name="Grupa 35"/>
          <p:cNvGrpSpPr/>
          <p:nvPr/>
        </p:nvGrpSpPr>
        <p:grpSpPr>
          <a:xfrm>
            <a:off x="1925175" y="3861048"/>
            <a:ext cx="4052292" cy="2232248"/>
            <a:chOff x="1475605" y="3478696"/>
            <a:chExt cx="3742269" cy="1953171"/>
          </a:xfrm>
        </p:grpSpPr>
        <p:graphicFrame>
          <p:nvGraphicFramePr>
            <p:cNvPr id="23" name="Wykres 22"/>
            <p:cNvGraphicFramePr>
              <a:graphicFrameLocks/>
            </p:cNvGraphicFramePr>
            <p:nvPr>
              <p:extLst/>
            </p:nvPr>
          </p:nvGraphicFramePr>
          <p:xfrm>
            <a:off x="1965032" y="3478696"/>
            <a:ext cx="3252842" cy="1953171"/>
          </p:xfrm>
          <a:graphic>
            <a:graphicData uri="http://schemas.openxmlformats.org/drawingml/2006/chart">
              <c:chart xmlns:c="http://schemas.openxmlformats.org/drawingml/2006/chart" xmlns:r="http://schemas.openxmlformats.org/officeDocument/2006/relationships" r:id="rId3"/>
            </a:graphicData>
          </a:graphic>
        </p:graphicFrame>
        <p:cxnSp>
          <p:nvCxnSpPr>
            <p:cNvPr id="29" name="Łącznik prosty 28"/>
            <p:cNvCxnSpPr>
              <a:stCxn id="11" idx="3"/>
              <a:endCxn id="23" idx="1"/>
            </p:cNvCxnSpPr>
            <p:nvPr/>
          </p:nvCxnSpPr>
          <p:spPr>
            <a:xfrm>
              <a:off x="1475605" y="4455281"/>
              <a:ext cx="489427" cy="0"/>
            </a:xfrm>
            <a:prstGeom prst="line">
              <a:avLst/>
            </a:prstGeom>
            <a:ln w="25400"/>
          </p:spPr>
          <p:style>
            <a:lnRef idx="3">
              <a:schemeClr val="accent2"/>
            </a:lnRef>
            <a:fillRef idx="0">
              <a:schemeClr val="accent2"/>
            </a:fillRef>
            <a:effectRef idx="2">
              <a:schemeClr val="accent2"/>
            </a:effectRef>
            <a:fontRef idx="minor">
              <a:schemeClr val="tx1"/>
            </a:fontRef>
          </p:style>
        </p:cxnSp>
      </p:grpSp>
      <p:cxnSp>
        <p:nvCxnSpPr>
          <p:cNvPr id="18" name="Łącznik łamany 17"/>
          <p:cNvCxnSpPr>
            <a:stCxn id="23" idx="3"/>
            <a:endCxn id="16" idx="1"/>
          </p:cNvCxnSpPr>
          <p:nvPr/>
        </p:nvCxnSpPr>
        <p:spPr>
          <a:xfrm flipV="1">
            <a:off x="5977467" y="3840861"/>
            <a:ext cx="898789" cy="1136311"/>
          </a:xfrm>
          <a:prstGeom prst="bentConnector3">
            <a:avLst>
              <a:gd name="adj1" fmla="val 50000"/>
            </a:avLst>
          </a:prstGeom>
          <a:ln w="25400"/>
        </p:spPr>
        <p:style>
          <a:lnRef idx="3">
            <a:schemeClr val="accent2"/>
          </a:lnRef>
          <a:fillRef idx="0">
            <a:schemeClr val="accent2"/>
          </a:fillRef>
          <a:effectRef idx="2">
            <a:schemeClr val="accent2"/>
          </a:effectRef>
          <a:fontRef idx="minor">
            <a:schemeClr val="tx1"/>
          </a:fontRef>
        </p:style>
      </p:cxnSp>
      <p:sp>
        <p:nvSpPr>
          <p:cNvPr id="16" name="Prostokąt zaokrąglony 15"/>
          <p:cNvSpPr/>
          <p:nvPr/>
        </p:nvSpPr>
        <p:spPr>
          <a:xfrm>
            <a:off x="6876256" y="3501008"/>
            <a:ext cx="1458230" cy="679705"/>
          </a:xfrm>
          <a:prstGeom prst="round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p>
            <a:pPr algn="ctr">
              <a:spcAft>
                <a:spcPts val="0"/>
              </a:spcAft>
            </a:pPr>
            <a:r>
              <a:rPr lang="en-US" sz="11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Flash estimates model</a:t>
            </a:r>
            <a:endParaRPr lang="en-US" sz="12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5" name="Tytuł 2">
            <a:extLst>
              <a:ext uri="{FF2B5EF4-FFF2-40B4-BE49-F238E27FC236}">
                <a16:creationId xmlns:a16="http://schemas.microsoft.com/office/drawing/2014/main" id="{3F1C6C28-048D-4667-8E54-519CEA1D63C9}"/>
              </a:ext>
            </a:extLst>
          </p:cNvPr>
          <p:cNvSpPr txBox="1">
            <a:spLocks/>
          </p:cNvSpPr>
          <p:nvPr/>
        </p:nvSpPr>
        <p:spPr>
          <a:xfrm>
            <a:off x="214282" y="142852"/>
            <a:ext cx="8639175" cy="720000"/>
          </a:xfrm>
          <a:prstGeom prst="rect">
            <a:avLst/>
          </a:prstGeom>
        </p:spPr>
        <p:txBody>
          <a:bodyPr vert="horz" lIns="0" tIns="45720" rIns="0" bIns="45720" rtlCol="0" anchor="b" anchorCtr="0">
            <a:noAutofit/>
          </a:bodyPr>
          <a:lstStyle>
            <a:lvl1pPr algn="l" defTabSz="914354" rtl="0" eaLnBrk="1" latinLnBrk="0" hangingPunct="1">
              <a:lnSpc>
                <a:spcPct val="90000"/>
              </a:lnSpc>
              <a:spcBef>
                <a:spcPct val="0"/>
              </a:spcBef>
              <a:buNone/>
              <a:defRPr sz="3600" b="1" kern="1200">
                <a:solidFill>
                  <a:srgbClr val="001377"/>
                </a:solidFill>
                <a:latin typeface="+mj-lt"/>
                <a:ea typeface="Fira Sans SemiBold" panose="020B0603050000020004" pitchFamily="34" charset="0"/>
                <a:cs typeface="+mj-cs"/>
              </a:defRPr>
            </a:lvl1p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Flash </a:t>
            </a:r>
            <a:r>
              <a:rPr lang="pl-PL" sz="2400" dirty="0" err="1">
                <a:latin typeface="Arial" pitchFamily="34" charset="0"/>
                <a:cs typeface="Arial" pitchFamily="34" charset="0"/>
              </a:rPr>
              <a:t>estimates</a:t>
            </a:r>
            <a:endParaRPr lang="pl-PL" sz="2400" dirty="0">
              <a:latin typeface="Arial" pitchFamily="34" charset="0"/>
              <a:cs typeface="Arial" pitchFamily="34" charset="0"/>
            </a:endParaRPr>
          </a:p>
        </p:txBody>
      </p:sp>
    </p:spTree>
    <p:extLst>
      <p:ext uri="{BB962C8B-B14F-4D97-AF65-F5344CB8AC3E}">
        <p14:creationId xmlns:p14="http://schemas.microsoft.com/office/powerpoint/2010/main" val="393522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Wykres 24"/>
          <p:cNvGraphicFramePr>
            <a:graphicFrameLocks/>
          </p:cNvGraphicFramePr>
          <p:nvPr>
            <p:extLst/>
          </p:nvPr>
        </p:nvGraphicFramePr>
        <p:xfrm>
          <a:off x="3388064" y="1274963"/>
          <a:ext cx="5524236" cy="4276551"/>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upa 1"/>
          <p:cNvGrpSpPr/>
          <p:nvPr/>
        </p:nvGrpSpPr>
        <p:grpSpPr>
          <a:xfrm>
            <a:off x="0" y="2316540"/>
            <a:ext cx="2357822" cy="1969716"/>
            <a:chOff x="5130638" y="2260241"/>
            <a:chExt cx="2357822" cy="1969716"/>
          </a:xfrm>
        </p:grpSpPr>
        <p:cxnSp>
          <p:nvCxnSpPr>
            <p:cNvPr id="39" name="Łącznik łamany 38"/>
            <p:cNvCxnSpPr/>
            <p:nvPr/>
          </p:nvCxnSpPr>
          <p:spPr>
            <a:xfrm>
              <a:off x="5194879" y="2260241"/>
              <a:ext cx="529249" cy="1104920"/>
            </a:xfrm>
            <a:prstGeom prst="bentConnector3">
              <a:avLst>
                <a:gd name="adj1" fmla="val 83595"/>
              </a:avLst>
            </a:prstGeom>
            <a:ln w="25400"/>
          </p:spPr>
          <p:style>
            <a:lnRef idx="3">
              <a:schemeClr val="accent2"/>
            </a:lnRef>
            <a:fillRef idx="0">
              <a:schemeClr val="accent2"/>
            </a:fillRef>
            <a:effectRef idx="2">
              <a:schemeClr val="accent2"/>
            </a:effectRef>
            <a:fontRef idx="minor">
              <a:schemeClr val="tx1"/>
            </a:fontRef>
          </p:style>
        </p:cxnSp>
        <p:cxnSp>
          <p:nvCxnSpPr>
            <p:cNvPr id="18" name="Łącznik łamany 17"/>
            <p:cNvCxnSpPr/>
            <p:nvPr/>
          </p:nvCxnSpPr>
          <p:spPr>
            <a:xfrm flipV="1">
              <a:off x="5130638" y="3365161"/>
              <a:ext cx="1043608" cy="864796"/>
            </a:xfrm>
            <a:prstGeom prst="bentConnector3">
              <a:avLst>
                <a:gd name="adj1" fmla="val 50000"/>
              </a:avLst>
            </a:prstGeom>
            <a:ln w="25400"/>
          </p:spPr>
          <p:style>
            <a:lnRef idx="3">
              <a:schemeClr val="accent2"/>
            </a:lnRef>
            <a:fillRef idx="0">
              <a:schemeClr val="accent2"/>
            </a:fillRef>
            <a:effectRef idx="2">
              <a:schemeClr val="accent2"/>
            </a:effectRef>
            <a:fontRef idx="minor">
              <a:schemeClr val="tx1"/>
            </a:fontRef>
          </p:style>
        </p:cxnSp>
        <p:sp>
          <p:nvSpPr>
            <p:cNvPr id="16" name="Prostokąt zaokrąglony 15"/>
            <p:cNvSpPr/>
            <p:nvPr/>
          </p:nvSpPr>
          <p:spPr>
            <a:xfrm>
              <a:off x="6030230" y="3004421"/>
              <a:ext cx="1458230" cy="679705"/>
            </a:xfrm>
            <a:prstGeom prst="round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p>
              <a:pPr algn="ctr">
                <a:spcAft>
                  <a:spcPts val="0"/>
                </a:spcAft>
              </a:pPr>
              <a:r>
                <a:rPr lang="en-US" sz="1100" kern="1200" dirty="0">
                  <a:solidFill>
                    <a:srgbClr val="FFFFFF"/>
                  </a:solidFill>
                  <a:effectLst/>
                  <a:ea typeface="Times New Roman" panose="02020603050405020304" pitchFamily="18" charset="0"/>
                  <a:cs typeface="Times New Roman" panose="02020603050405020304" pitchFamily="18" charset="0"/>
                </a:rPr>
                <a:t>Flash estimates model</a:t>
              </a:r>
              <a:endParaRPr lang="en-US" sz="1200" dirty="0">
                <a:effectLst/>
                <a:latin typeface="Times New Roman" panose="02020603050405020304" pitchFamily="18" charset="0"/>
                <a:ea typeface="Times New Roman" panose="02020603050405020304" pitchFamily="18" charset="0"/>
              </a:endParaRPr>
            </a:p>
          </p:txBody>
        </p:sp>
      </p:grpSp>
      <p:cxnSp>
        <p:nvCxnSpPr>
          <p:cNvPr id="19" name="Łącznik prosty 18"/>
          <p:cNvCxnSpPr>
            <a:endCxn id="25" idx="1"/>
          </p:cNvCxnSpPr>
          <p:nvPr/>
        </p:nvCxnSpPr>
        <p:spPr>
          <a:xfrm>
            <a:off x="2357822" y="3412540"/>
            <a:ext cx="1030242" cy="698"/>
          </a:xfrm>
          <a:prstGeom prst="line">
            <a:avLst/>
          </a:prstGeom>
          <a:ln w="25400"/>
        </p:spPr>
        <p:style>
          <a:lnRef idx="3">
            <a:schemeClr val="accent2"/>
          </a:lnRef>
          <a:fillRef idx="0">
            <a:schemeClr val="accent2"/>
          </a:fillRef>
          <a:effectRef idx="2">
            <a:schemeClr val="accent2"/>
          </a:effectRef>
          <a:fontRef idx="minor">
            <a:schemeClr val="tx1"/>
          </a:fontRef>
        </p:style>
      </p:cxnSp>
      <p:sp>
        <p:nvSpPr>
          <p:cNvPr id="10" name="Prostokąt 9"/>
          <p:cNvSpPr/>
          <p:nvPr/>
        </p:nvSpPr>
        <p:spPr>
          <a:xfrm>
            <a:off x="323528" y="4657563"/>
            <a:ext cx="284669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dirty="0">
                <a:latin typeface="Arial" panose="020B0604020202020204" pitchFamily="34" charset="0"/>
                <a:cs typeface="Arial" panose="020B0604020202020204" pitchFamily="34" charset="0"/>
              </a:rPr>
              <a:t>Flash estimates model contains: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Bridge equations to derive monthly statistics from daily data from web</a:t>
            </a:r>
            <a:r>
              <a:rPr lang="pl-P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scraping</a:t>
            </a:r>
            <a:r>
              <a:rPr lang="pl-P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Time series model to obtain forecasts</a:t>
            </a:r>
            <a:r>
              <a:rPr lang="pl-PL" sz="1200" dirty="0">
                <a:latin typeface="Arial" panose="020B0604020202020204" pitchFamily="34" charset="0"/>
                <a:cs typeface="Arial" panose="020B0604020202020204" pitchFamily="34" charset="0"/>
              </a:rPr>
              <a:t>.</a:t>
            </a:r>
          </a:p>
        </p:txBody>
      </p:sp>
      <p:sp>
        <p:nvSpPr>
          <p:cNvPr id="13" name="Tytuł 2"/>
          <p:cNvSpPr>
            <a:spLocks noGrp="1"/>
          </p:cNvSpPr>
          <p:nvPr>
            <p:ph type="title"/>
          </p:nvPr>
        </p:nvSpPr>
        <p:spPr>
          <a:xfrm>
            <a:off x="252413" y="642918"/>
            <a:ext cx="8639175" cy="720000"/>
          </a:xfrm>
        </p:spPr>
        <p:txBody>
          <a:bodyPr>
            <a:noAutofit/>
          </a:bodyPr>
          <a:lstStyle/>
          <a:p>
            <a:pPr algn="ctr"/>
            <a:r>
              <a:rPr lang="pl-PL" sz="1400" b="0" dirty="0" err="1">
                <a:solidFill>
                  <a:schemeClr val="tx1"/>
                </a:solidFill>
                <a:latin typeface="Arial" panose="020B0604020202020204" pitchFamily="34" charset="0"/>
                <a:cs typeface="Arial" panose="020B0604020202020204" pitchFamily="34" charset="0"/>
              </a:rPr>
              <a:t>Flash</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estimates</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rPr>
              <a:t>tourists</a:t>
            </a:r>
            <a:r>
              <a:rPr lang="pl-PL" sz="1400" b="0" dirty="0">
                <a:solidFill>
                  <a:schemeClr val="tx1"/>
                </a:solidFill>
              </a:rPr>
              <a:t> </a:t>
            </a:r>
            <a:r>
              <a:rPr lang="pl-PL" sz="1400" b="0" dirty="0" err="1">
                <a:solidFill>
                  <a:schemeClr val="tx1"/>
                </a:solidFill>
              </a:rPr>
              <a:t>accommodated</a:t>
            </a:r>
            <a:r>
              <a:rPr lang="pl-PL" sz="1400" b="0" dirty="0">
                <a:solidFill>
                  <a:schemeClr val="tx1"/>
                </a:solidFill>
              </a:rPr>
              <a:t> </a:t>
            </a:r>
            <a:r>
              <a:rPr lang="pl-PL" sz="1400" b="0" dirty="0">
                <a:solidFill>
                  <a:schemeClr val="tx1"/>
                </a:solidFill>
                <a:latin typeface="Arial" panose="020B0604020202020204" pitchFamily="34" charset="0"/>
                <a:cs typeface="Arial" panose="020B0604020202020204" pitchFamily="34" charset="0"/>
              </a:rPr>
              <a:t>and </a:t>
            </a:r>
            <a:r>
              <a:rPr lang="pl-PL" sz="1400" b="0" dirty="0" err="1">
                <a:solidFill>
                  <a:schemeClr val="tx1"/>
                </a:solidFill>
                <a:latin typeface="Arial" panose="020B0604020202020204" pitchFamily="34" charset="0"/>
                <a:cs typeface="Arial" panose="020B0604020202020204" pitchFamily="34" charset="0"/>
              </a:rPr>
              <a:t>nights</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spent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at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tourist</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accommodation</a:t>
            </a:r>
            <a:r>
              <a:rPr lang="pl-PL" sz="1400" b="0" dirty="0">
                <a:solidFill>
                  <a:schemeClr val="tx1"/>
                </a:solidFill>
                <a:latin typeface="Arial" panose="020B0604020202020204" pitchFamily="34" charset="0"/>
                <a:cs typeface="Arial" panose="020B0604020202020204" pitchFamily="34" charset="0"/>
              </a:rPr>
              <a:t> </a:t>
            </a:r>
            <a:r>
              <a:rPr lang="pl-PL" sz="1400" b="0" dirty="0" err="1">
                <a:solidFill>
                  <a:schemeClr val="tx1"/>
                </a:solidFill>
                <a:latin typeface="Arial" panose="020B0604020202020204" pitchFamily="34" charset="0"/>
                <a:cs typeface="Arial" panose="020B0604020202020204" pitchFamily="34" charset="0"/>
              </a:rPr>
              <a:t>establishments</a:t>
            </a:r>
            <a:endParaRPr lang="pl-PL" sz="1400" b="0" dirty="0">
              <a:solidFill>
                <a:schemeClr val="tx1"/>
              </a:solidFill>
              <a:latin typeface="Arial" panose="020B0604020202020204" pitchFamily="34" charset="0"/>
              <a:cs typeface="Arial" panose="020B0604020202020204" pitchFamily="34" charset="0"/>
            </a:endParaRPr>
          </a:p>
        </p:txBody>
      </p:sp>
      <p:sp>
        <p:nvSpPr>
          <p:cNvPr id="11" name="Tytuł 2">
            <a:extLst>
              <a:ext uri="{FF2B5EF4-FFF2-40B4-BE49-F238E27FC236}">
                <a16:creationId xmlns:a16="http://schemas.microsoft.com/office/drawing/2014/main" id="{AA03DAF8-F03B-4607-99F2-45D33857DEAF}"/>
              </a:ext>
            </a:extLst>
          </p:cNvPr>
          <p:cNvSpPr txBox="1">
            <a:spLocks/>
          </p:cNvSpPr>
          <p:nvPr/>
        </p:nvSpPr>
        <p:spPr>
          <a:xfrm>
            <a:off x="214282" y="142852"/>
            <a:ext cx="8639175" cy="720000"/>
          </a:xfrm>
          <a:prstGeom prst="rect">
            <a:avLst/>
          </a:prstGeom>
        </p:spPr>
        <p:txBody>
          <a:bodyPr vert="horz" lIns="0" tIns="45720" rIns="0" bIns="45720" rtlCol="0" anchor="b" anchorCtr="0">
            <a:noAutofit/>
          </a:bodyPr>
          <a:lstStyle>
            <a:lvl1pPr algn="l" defTabSz="914354" rtl="0" eaLnBrk="1" latinLnBrk="0" hangingPunct="1">
              <a:lnSpc>
                <a:spcPct val="90000"/>
              </a:lnSpc>
              <a:spcBef>
                <a:spcPct val="0"/>
              </a:spcBef>
              <a:buNone/>
              <a:defRPr sz="3600" b="1" kern="1200">
                <a:solidFill>
                  <a:srgbClr val="001377"/>
                </a:solidFill>
                <a:latin typeface="+mj-lt"/>
                <a:ea typeface="Fira Sans SemiBold" panose="020B0603050000020004" pitchFamily="34" charset="0"/>
                <a:cs typeface="+mj-cs"/>
              </a:defRPr>
            </a:lvl1p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Flash </a:t>
            </a:r>
            <a:r>
              <a:rPr lang="pl-PL" sz="2400" dirty="0" err="1">
                <a:latin typeface="Arial" pitchFamily="34" charset="0"/>
                <a:cs typeface="Arial" pitchFamily="34" charset="0"/>
              </a:rPr>
              <a:t>estimates</a:t>
            </a:r>
            <a:endParaRPr lang="pl-PL" sz="2400" dirty="0">
              <a:latin typeface="Arial" pitchFamily="34" charset="0"/>
              <a:cs typeface="Arial" pitchFamily="34" charset="0"/>
            </a:endParaRPr>
          </a:p>
        </p:txBody>
      </p:sp>
    </p:spTree>
    <p:extLst>
      <p:ext uri="{BB962C8B-B14F-4D97-AF65-F5344CB8AC3E}">
        <p14:creationId xmlns:p14="http://schemas.microsoft.com/office/powerpoint/2010/main" val="338738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ymbol zastępczy zawartości 3">
            <a:extLst>
              <a:ext uri="{FF2B5EF4-FFF2-40B4-BE49-F238E27FC236}">
                <a16:creationId xmlns:a16="http://schemas.microsoft.com/office/drawing/2014/main" id="{A9D1F673-ECD8-477F-9787-3AB941BDB47A}"/>
              </a:ext>
            </a:extLst>
          </p:cNvPr>
          <p:cNvGraphicFramePr>
            <a:graphicFrameLocks noGrp="1"/>
          </p:cNvGraphicFramePr>
          <p:nvPr>
            <p:ph idx="1"/>
            <p:extLst/>
          </p:nvPr>
        </p:nvGraphicFramePr>
        <p:xfrm>
          <a:off x="252412" y="2204864"/>
          <a:ext cx="8639176" cy="2524760"/>
        </p:xfrm>
        <a:graphic>
          <a:graphicData uri="http://schemas.openxmlformats.org/drawingml/2006/table">
            <a:tbl>
              <a:tblPr firstRow="1" bandRow="1">
                <a:tableStyleId>{5C22544A-7EE6-4342-B048-85BDC9FD1C3A}</a:tableStyleId>
              </a:tblPr>
              <a:tblGrid>
                <a:gridCol w="1727299">
                  <a:extLst>
                    <a:ext uri="{9D8B030D-6E8A-4147-A177-3AD203B41FA5}">
                      <a16:colId xmlns:a16="http://schemas.microsoft.com/office/drawing/2014/main" val="4031190983"/>
                    </a:ext>
                  </a:extLst>
                </a:gridCol>
                <a:gridCol w="741037">
                  <a:extLst>
                    <a:ext uri="{9D8B030D-6E8A-4147-A177-3AD203B41FA5}">
                      <a16:colId xmlns:a16="http://schemas.microsoft.com/office/drawing/2014/main" val="4246463142"/>
                    </a:ext>
                  </a:extLst>
                </a:gridCol>
                <a:gridCol w="1234168">
                  <a:extLst>
                    <a:ext uri="{9D8B030D-6E8A-4147-A177-3AD203B41FA5}">
                      <a16:colId xmlns:a16="http://schemas.microsoft.com/office/drawing/2014/main" val="15359684"/>
                    </a:ext>
                  </a:extLst>
                </a:gridCol>
                <a:gridCol w="1234168">
                  <a:extLst>
                    <a:ext uri="{9D8B030D-6E8A-4147-A177-3AD203B41FA5}">
                      <a16:colId xmlns:a16="http://schemas.microsoft.com/office/drawing/2014/main" val="1359164787"/>
                    </a:ext>
                  </a:extLst>
                </a:gridCol>
                <a:gridCol w="1234168">
                  <a:extLst>
                    <a:ext uri="{9D8B030D-6E8A-4147-A177-3AD203B41FA5}">
                      <a16:colId xmlns:a16="http://schemas.microsoft.com/office/drawing/2014/main" val="135898581"/>
                    </a:ext>
                  </a:extLst>
                </a:gridCol>
                <a:gridCol w="1234168">
                  <a:extLst>
                    <a:ext uri="{9D8B030D-6E8A-4147-A177-3AD203B41FA5}">
                      <a16:colId xmlns:a16="http://schemas.microsoft.com/office/drawing/2014/main" val="1485453873"/>
                    </a:ext>
                  </a:extLst>
                </a:gridCol>
                <a:gridCol w="1234168">
                  <a:extLst>
                    <a:ext uri="{9D8B030D-6E8A-4147-A177-3AD203B41FA5}">
                      <a16:colId xmlns:a16="http://schemas.microsoft.com/office/drawing/2014/main" val="1249283284"/>
                    </a:ext>
                  </a:extLst>
                </a:gridCol>
              </a:tblGrid>
              <a:tr h="185420">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pl-PL" altLang="pl-PL" sz="1600" b="1" kern="1200" dirty="0">
                          <a:solidFill>
                            <a:schemeClr val="lt1"/>
                          </a:solidFill>
                          <a:latin typeface="+mn-lt"/>
                          <a:ea typeface="+mn-ea"/>
                          <a:cs typeface="+mn-cs"/>
                        </a:rPr>
                        <a:t>Region</a:t>
                      </a:r>
                      <a:endParaRPr lang="pl-PL" sz="1600" b="1" kern="1200" dirty="0">
                        <a:solidFill>
                          <a:schemeClr val="lt1"/>
                        </a:solidFill>
                        <a:latin typeface="+mn-lt"/>
                        <a:ea typeface="+mn-ea"/>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gridSpan="3">
                  <a:txBody>
                    <a:bodyPr/>
                    <a:lstStyle/>
                    <a:p>
                      <a:r>
                        <a:rPr lang="pl-PL" sz="1600" b="1" kern="1200" dirty="0" err="1">
                          <a:solidFill>
                            <a:schemeClr val="lt1"/>
                          </a:solidFill>
                          <a:latin typeface="+mn-lt"/>
                          <a:ea typeface="+mn-ea"/>
                          <a:cs typeface="+mn-cs"/>
                        </a:rPr>
                        <a:t>Tourists</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pl-PL" dirty="0"/>
                    </a:p>
                  </a:txBody>
                  <a:tcPr/>
                </a:tc>
                <a:tc hMerge="1">
                  <a:txBody>
                    <a:bodyPr/>
                    <a:lstStyle/>
                    <a:p>
                      <a:endParaRPr lang="pl-PL" dirty="0"/>
                    </a:p>
                  </a:txBody>
                  <a:tcPr/>
                </a:tc>
                <a:tc gridSpan="3">
                  <a:txBody>
                    <a:bodyPr/>
                    <a:lstStyle/>
                    <a:p>
                      <a:r>
                        <a:rPr lang="pl-PL" sz="1600" b="1" kern="1200" dirty="0" err="1">
                          <a:solidFill>
                            <a:schemeClr val="lt1"/>
                          </a:solidFill>
                          <a:latin typeface="+mn-lt"/>
                          <a:ea typeface="+mn-ea"/>
                          <a:cs typeface="+mn-cs"/>
                        </a:rPr>
                        <a:t>Nights</a:t>
                      </a:r>
                      <a:r>
                        <a:rPr lang="pl-PL" sz="1600" b="1" kern="1200" dirty="0">
                          <a:solidFill>
                            <a:schemeClr val="lt1"/>
                          </a:solidFill>
                          <a:latin typeface="+mn-lt"/>
                          <a:ea typeface="+mn-ea"/>
                          <a:cs typeface="+mn-cs"/>
                        </a:rPr>
                        <a:t> </a:t>
                      </a:r>
                      <a:r>
                        <a:rPr lang="pl-PL" sz="1600" b="1" kern="1200" dirty="0" err="1">
                          <a:solidFill>
                            <a:schemeClr val="lt1"/>
                          </a:solidFill>
                          <a:latin typeface="+mn-lt"/>
                          <a:ea typeface="+mn-ea"/>
                          <a:cs typeface="+mn-cs"/>
                        </a:rPr>
                        <a:t>spent</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pl-PL" dirty="0"/>
                    </a:p>
                  </a:txBody>
                  <a:tcPr/>
                </a:tc>
                <a:tc hMerge="1">
                  <a:txBody>
                    <a:bodyPr/>
                    <a:lstStyle/>
                    <a:p>
                      <a:endParaRPr lang="pl-PL" dirty="0"/>
                    </a:p>
                  </a:txBody>
                  <a:tcPr/>
                </a:tc>
                <a:extLst>
                  <a:ext uri="{0D108BD9-81ED-4DB2-BD59-A6C34878D82A}">
                    <a16:rowId xmlns:a16="http://schemas.microsoft.com/office/drawing/2014/main" val="3527715570"/>
                  </a:ext>
                </a:extLst>
              </a:tr>
              <a:tr h="185420">
                <a:tc vMerge="1">
                  <a:txBody>
                    <a:bodyPr/>
                    <a:lstStyle/>
                    <a:p>
                      <a:endParaRPr lang="pl-PL"/>
                    </a:p>
                  </a:txBody>
                  <a:tcPr/>
                </a:tc>
                <a:tc>
                  <a:txBody>
                    <a:bodyPr/>
                    <a:lstStyle/>
                    <a:p>
                      <a:r>
                        <a:rPr lang="pl-PL" sz="1600" b="1" kern="1200" dirty="0">
                          <a:solidFill>
                            <a:schemeClr val="lt1"/>
                          </a:solidFill>
                          <a:latin typeface="+mn-lt"/>
                          <a:ea typeface="+mn-ea"/>
                          <a:cs typeface="+mn-cs"/>
                        </a:rPr>
                        <a:t>Total</a:t>
                      </a: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l-PL" sz="1600" b="1" kern="1200" dirty="0" err="1">
                          <a:solidFill>
                            <a:schemeClr val="lt1"/>
                          </a:solidFill>
                          <a:latin typeface="+mn-lt"/>
                          <a:ea typeface="+mn-ea"/>
                          <a:cs typeface="+mn-cs"/>
                        </a:rPr>
                        <a:t>Residents</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l-PL" sz="1600" b="1" kern="1200" dirty="0" err="1">
                          <a:solidFill>
                            <a:schemeClr val="lt1"/>
                          </a:solidFill>
                          <a:latin typeface="+mn-lt"/>
                          <a:ea typeface="+mn-ea"/>
                          <a:cs typeface="+mn-cs"/>
                        </a:rPr>
                        <a:t>Foreigners</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l-PL" sz="1600" b="1" kern="1200" dirty="0">
                          <a:solidFill>
                            <a:schemeClr val="lt1"/>
                          </a:solidFill>
                          <a:latin typeface="+mn-lt"/>
                          <a:ea typeface="+mn-ea"/>
                          <a:cs typeface="+mn-cs"/>
                        </a:rPr>
                        <a:t>Total</a:t>
                      </a: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l-PL" sz="1600" b="1" kern="1200" dirty="0" err="1">
                          <a:solidFill>
                            <a:schemeClr val="lt1"/>
                          </a:solidFill>
                          <a:latin typeface="+mn-lt"/>
                          <a:ea typeface="+mn-ea"/>
                          <a:cs typeface="+mn-cs"/>
                        </a:rPr>
                        <a:t>Residents</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pl-PL" sz="1600" b="1" kern="1200" dirty="0" err="1">
                          <a:solidFill>
                            <a:schemeClr val="lt1"/>
                          </a:solidFill>
                          <a:latin typeface="+mn-lt"/>
                          <a:ea typeface="+mn-ea"/>
                          <a:cs typeface="+mn-cs"/>
                        </a:rPr>
                        <a:t>Foreigners</a:t>
                      </a:r>
                      <a:endParaRPr lang="pl-PL" sz="1600" b="1" kern="1200" dirty="0">
                        <a:solidFill>
                          <a:schemeClr val="lt1"/>
                        </a:solidFill>
                        <a:latin typeface="+mn-lt"/>
                        <a:ea typeface="+mn-ea"/>
                        <a:cs typeface="+mn-cs"/>
                      </a:endParaRPr>
                    </a:p>
                  </a:txBody>
                  <a:tcP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49191633"/>
                  </a:ext>
                </a:extLst>
              </a:tr>
              <a:tr h="370840">
                <a:tc>
                  <a:txBody>
                    <a:bodyPr/>
                    <a:lstStyle/>
                    <a:p>
                      <a:r>
                        <a:rPr lang="pl-PL" sz="1600" dirty="0"/>
                        <a:t>Pomorskie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0,984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0,980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0,947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0,981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0,978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0,934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35577548"/>
                  </a:ext>
                </a:extLst>
              </a:tr>
              <a:tr h="370840">
                <a:tc>
                  <a:txBody>
                    <a:bodyPr/>
                    <a:lstStyle/>
                    <a:p>
                      <a:r>
                        <a:rPr lang="pl-PL" sz="1600" dirty="0"/>
                        <a:t>Podkarpackie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0,536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0,654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0,655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0,566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807043"/>
                  </a:ext>
                </a:extLst>
              </a:tr>
              <a:tr h="370840">
                <a:tc>
                  <a:txBody>
                    <a:bodyPr/>
                    <a:lstStyle/>
                    <a:p>
                      <a:r>
                        <a:rPr lang="pl-PL" sz="1600" dirty="0"/>
                        <a:t>Małopolskie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0,872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0,670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0,869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0,653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0,470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0,883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19072498"/>
                  </a:ext>
                </a:extLst>
              </a:tr>
              <a:tr h="370840">
                <a:tc>
                  <a:txBody>
                    <a:bodyPr/>
                    <a:lstStyle/>
                    <a:p>
                      <a:r>
                        <a:rPr lang="pl-PL" sz="1600" dirty="0"/>
                        <a:t>Dolnośląskie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0,925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0,837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0,912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0,827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0,722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0,923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29114205"/>
                  </a:ext>
                </a:extLst>
              </a:tr>
              <a:tr h="370840">
                <a:tc>
                  <a:txBody>
                    <a:bodyPr/>
                    <a:lstStyle/>
                    <a:p>
                      <a:r>
                        <a:rPr lang="pl-PL" sz="1600" dirty="0"/>
                        <a:t>Mazowieckie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0,823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0,856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0,609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0,746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0,817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pl-PL" sz="1600" kern="1200" dirty="0">
                          <a:solidFill>
                            <a:schemeClr val="dk1"/>
                          </a:solidFill>
                          <a:latin typeface="+mn-lt"/>
                          <a:ea typeface="+mn-ea"/>
                          <a:cs typeface="+mn-cs"/>
                        </a:rPr>
                        <a:t>0,568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61137404"/>
                  </a:ext>
                </a:extLst>
              </a:tr>
            </a:tbl>
          </a:graphicData>
        </a:graphic>
      </p:graphicFrame>
      <p:sp>
        <p:nvSpPr>
          <p:cNvPr id="3" name="Tytuł 2">
            <a:extLst>
              <a:ext uri="{FF2B5EF4-FFF2-40B4-BE49-F238E27FC236}">
                <a16:creationId xmlns:a16="http://schemas.microsoft.com/office/drawing/2014/main" id="{A7582101-FA11-405E-93A5-7E2103FFBE65}"/>
              </a:ext>
            </a:extLst>
          </p:cNvPr>
          <p:cNvSpPr>
            <a:spLocks noGrp="1"/>
          </p:cNvSpPr>
          <p:nvPr>
            <p:ph type="title"/>
          </p:nvPr>
        </p:nvSpPr>
        <p:spPr>
          <a:xfrm>
            <a:off x="255022" y="1772816"/>
            <a:ext cx="8639175" cy="359960"/>
          </a:xfrm>
        </p:spPr>
        <p:txBody>
          <a:bodyPr>
            <a:normAutofit fontScale="90000"/>
          </a:bodyPr>
          <a:lstStyle/>
          <a:p>
            <a:r>
              <a:rPr lang="pl-PL" sz="2000" b="0" dirty="0">
                <a:solidFill>
                  <a:schemeClr val="tx1"/>
                </a:solidFill>
              </a:rPr>
              <a:t>R - </a:t>
            </a:r>
            <a:r>
              <a:rPr lang="pl-PL" sz="2000" b="0" dirty="0" err="1">
                <a:solidFill>
                  <a:schemeClr val="tx1"/>
                </a:solidFill>
              </a:rPr>
              <a:t>squared</a:t>
            </a:r>
            <a:endParaRPr lang="pl-PL" sz="2000" b="0" dirty="0">
              <a:solidFill>
                <a:schemeClr val="tx1"/>
              </a:solidFill>
            </a:endParaRPr>
          </a:p>
        </p:txBody>
      </p:sp>
      <p:sp>
        <p:nvSpPr>
          <p:cNvPr id="5" name="Tytuł 2">
            <a:extLst>
              <a:ext uri="{FF2B5EF4-FFF2-40B4-BE49-F238E27FC236}">
                <a16:creationId xmlns:a16="http://schemas.microsoft.com/office/drawing/2014/main" id="{7DCA3B62-9C26-41A9-B4C6-B99093406AA4}"/>
              </a:ext>
            </a:extLst>
          </p:cNvPr>
          <p:cNvSpPr txBox="1">
            <a:spLocks/>
          </p:cNvSpPr>
          <p:nvPr/>
        </p:nvSpPr>
        <p:spPr>
          <a:xfrm>
            <a:off x="214282" y="142852"/>
            <a:ext cx="8639175" cy="720000"/>
          </a:xfrm>
          <a:prstGeom prst="rect">
            <a:avLst/>
          </a:prstGeom>
        </p:spPr>
        <p:txBody>
          <a:bodyPr vert="horz" lIns="0" tIns="45720" rIns="0" bIns="45720" rtlCol="0" anchor="b" anchorCtr="0">
            <a:noAutofit/>
          </a:bodyPr>
          <a:lstStyle>
            <a:lvl1pPr algn="l" defTabSz="914354" rtl="0" eaLnBrk="1" latinLnBrk="0" hangingPunct="1">
              <a:lnSpc>
                <a:spcPct val="90000"/>
              </a:lnSpc>
              <a:spcBef>
                <a:spcPct val="0"/>
              </a:spcBef>
              <a:buNone/>
              <a:defRPr sz="3600" b="1" kern="1200">
                <a:solidFill>
                  <a:srgbClr val="001377"/>
                </a:solidFill>
                <a:latin typeface="+mj-lt"/>
                <a:ea typeface="Fira Sans SemiBold" panose="020B0603050000020004" pitchFamily="34" charset="0"/>
                <a:cs typeface="+mj-cs"/>
              </a:defRPr>
            </a:lvl1p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a:t>
            </a:r>
            <a:r>
              <a:rPr lang="pl-PL" sz="2400" dirty="0">
                <a:latin typeface="Arial" pitchFamily="34" charset="0"/>
                <a:cs typeface="Arial" pitchFamily="34" charset="0"/>
              </a:rPr>
              <a:t>Flash </a:t>
            </a:r>
            <a:r>
              <a:rPr lang="pl-PL" sz="2400" dirty="0" err="1">
                <a:latin typeface="Arial" pitchFamily="34" charset="0"/>
                <a:cs typeface="Arial" pitchFamily="34" charset="0"/>
              </a:rPr>
              <a:t>estimates</a:t>
            </a:r>
            <a:endParaRPr lang="pl-PL" sz="2400" dirty="0">
              <a:latin typeface="Arial" pitchFamily="34" charset="0"/>
              <a:cs typeface="Arial" pitchFamily="34" charset="0"/>
            </a:endParaRPr>
          </a:p>
        </p:txBody>
      </p:sp>
    </p:spTree>
    <p:extLst>
      <p:ext uri="{BB962C8B-B14F-4D97-AF65-F5344CB8AC3E}">
        <p14:creationId xmlns:p14="http://schemas.microsoft.com/office/powerpoint/2010/main" val="1113526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7" name="Prostokąt 6"/>
          <p:cNvSpPr/>
          <p:nvPr/>
        </p:nvSpPr>
        <p:spPr>
          <a:xfrm>
            <a:off x="329111" y="1268760"/>
            <a:ext cx="8249000" cy="4893647"/>
          </a:xfrm>
          <a:prstGeom prst="rect">
            <a:avLst/>
          </a:prstGeom>
        </p:spPr>
        <p:txBody>
          <a:bodyPr wrap="square">
            <a:spAutoFit/>
          </a:bodyPr>
          <a:lstStyle/>
          <a:p>
            <a:r>
              <a:rPr lang="en-US" sz="2400" dirty="0"/>
              <a:t>Aim</a:t>
            </a:r>
          </a:p>
          <a:p>
            <a:pPr marL="285750" indent="-285750">
              <a:buFont typeface="Arial" panose="020B0604020202020204" pitchFamily="34" charset="0"/>
              <a:buChar char="•"/>
            </a:pPr>
            <a:r>
              <a:rPr lang="en-US" sz="2400" dirty="0"/>
              <a:t>Disaggregate monthly data on tourists and nights spent to daily data</a:t>
            </a:r>
          </a:p>
          <a:p>
            <a:pPr marL="285750" indent="-285750">
              <a:buFont typeface="Arial" panose="020B0604020202020204" pitchFamily="34" charset="0"/>
              <a:buChar char="•"/>
            </a:pPr>
            <a:r>
              <a:rPr lang="en-US" sz="2400" dirty="0"/>
              <a:t>Preserve data consistency e.g.</a:t>
            </a:r>
          </a:p>
          <a:p>
            <a:pPr marL="896938" indent="-342900">
              <a:buFont typeface="Courier New" panose="02070309020205020404" pitchFamily="49" charset="0"/>
              <a:buChar char="o"/>
            </a:pPr>
            <a:r>
              <a:rPr lang="en-US" sz="2400" dirty="0"/>
              <a:t>relations between tourists and nights spent e.g. expected length of stay</a:t>
            </a:r>
          </a:p>
          <a:p>
            <a:endParaRPr lang="en-US" sz="2400" dirty="0"/>
          </a:p>
          <a:p>
            <a:r>
              <a:rPr lang="en-US" sz="2400" dirty="0"/>
              <a:t>Problems:</a:t>
            </a:r>
          </a:p>
          <a:p>
            <a:pPr marL="285750" indent="-285750">
              <a:buFont typeface="Arial" panose="020B0604020202020204" pitchFamily="34" charset="0"/>
              <a:buChar char="•"/>
            </a:pPr>
            <a:r>
              <a:rPr lang="en-US" sz="2400" dirty="0"/>
              <a:t>Our expectations on final results are usually limited to calendar effects</a:t>
            </a:r>
          </a:p>
          <a:p>
            <a:pPr marL="285750" indent="-285750">
              <a:buFont typeface="Arial" panose="020B0604020202020204" pitchFamily="34" charset="0"/>
              <a:buChar char="•"/>
            </a:pPr>
            <a:r>
              <a:rPr lang="en-US" sz="2400" dirty="0"/>
              <a:t>Preliminary regression results may be implausible</a:t>
            </a:r>
            <a:endParaRPr lang="pl-PL" sz="2400" dirty="0"/>
          </a:p>
          <a:p>
            <a:pPr marL="285750" indent="-285750">
              <a:buFont typeface="Arial" panose="020B0604020202020204" pitchFamily="34" charset="0"/>
              <a:buChar char="•"/>
            </a:pPr>
            <a:r>
              <a:rPr lang="pl-PL" sz="2400" dirty="0" err="1"/>
              <a:t>Results</a:t>
            </a:r>
            <a:r>
              <a:rPr lang="pl-PL" sz="2400" dirty="0"/>
              <a:t> </a:t>
            </a:r>
            <a:r>
              <a:rPr lang="pl-PL" sz="2400" dirty="0" err="1"/>
              <a:t>should</a:t>
            </a:r>
            <a:r>
              <a:rPr lang="pl-PL" sz="2400" dirty="0"/>
              <a:t> be a </a:t>
            </a:r>
            <a:r>
              <a:rPr lang="pl-PL" sz="2400" dirty="0" err="1"/>
              <a:t>count</a:t>
            </a:r>
            <a:r>
              <a:rPr lang="pl-PL" sz="2400" dirty="0"/>
              <a:t> data – not </a:t>
            </a:r>
            <a:r>
              <a:rPr lang="pl-PL" sz="2400" dirty="0" err="1"/>
              <a:t>continuous</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180173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7" name="Prostokąt 6"/>
          <p:cNvSpPr/>
          <p:nvPr/>
        </p:nvSpPr>
        <p:spPr>
          <a:xfrm>
            <a:off x="329111" y="1268760"/>
            <a:ext cx="8249000" cy="3785652"/>
          </a:xfrm>
          <a:prstGeom prst="rect">
            <a:avLst/>
          </a:prstGeom>
        </p:spPr>
        <p:txBody>
          <a:bodyPr wrap="square">
            <a:spAutoFit/>
          </a:bodyPr>
          <a:lstStyle/>
          <a:p>
            <a:r>
              <a:rPr lang="pl-PL" sz="2400" dirty="0" err="1"/>
              <a:t>Methods</a:t>
            </a:r>
            <a:r>
              <a:rPr lang="pl-PL" sz="2400" dirty="0"/>
              <a:t> of </a:t>
            </a:r>
            <a:r>
              <a:rPr lang="pl-PL" sz="2400" dirty="0" err="1"/>
              <a:t>regression</a:t>
            </a:r>
            <a:r>
              <a:rPr lang="en-US" sz="2400" dirty="0"/>
              <a:t>:</a:t>
            </a:r>
            <a:endParaRPr lang="pl-PL" sz="2400" dirty="0"/>
          </a:p>
          <a:p>
            <a:pPr marL="285750" indent="-285750">
              <a:buFont typeface="Arial" panose="020B0604020202020204" pitchFamily="34" charset="0"/>
              <a:buChar char="•"/>
            </a:pPr>
            <a:r>
              <a:rPr lang="pl-PL" sz="2400" dirty="0"/>
              <a:t>LASSO (L</a:t>
            </a:r>
            <a:r>
              <a:rPr lang="en-US" sz="2400" dirty="0"/>
              <a:t>east Absolute Shrinkage And Selection Operator</a:t>
            </a:r>
            <a:r>
              <a:rPr lang="pl-PL" sz="2400" dirty="0"/>
              <a:t>)</a:t>
            </a:r>
          </a:p>
          <a:p>
            <a:pPr marL="285750" indent="-285750">
              <a:buFont typeface="Arial" panose="020B0604020202020204" pitchFamily="34" charset="0"/>
              <a:buChar char="•"/>
            </a:pPr>
            <a:r>
              <a:rPr lang="pl-PL" sz="2400" dirty="0"/>
              <a:t>Log-</a:t>
            </a:r>
            <a:r>
              <a:rPr lang="pl-PL" sz="2400" dirty="0" err="1"/>
              <a:t>linear</a:t>
            </a:r>
            <a:r>
              <a:rPr lang="pl-PL" sz="2400" dirty="0"/>
              <a:t> model (OLS)</a:t>
            </a:r>
          </a:p>
          <a:p>
            <a:pPr marL="285750" indent="-285750">
              <a:buFont typeface="Arial" panose="020B0604020202020204" pitchFamily="34" charset="0"/>
              <a:buChar char="•"/>
            </a:pPr>
            <a:r>
              <a:rPr lang="pl-PL" sz="2400" dirty="0" err="1"/>
              <a:t>Shrinkage</a:t>
            </a:r>
            <a:r>
              <a:rPr lang="pl-PL" sz="2400" dirty="0"/>
              <a:t> of </a:t>
            </a:r>
            <a:r>
              <a:rPr lang="pl-PL" sz="2400" dirty="0" err="1"/>
              <a:t>linear</a:t>
            </a:r>
            <a:r>
              <a:rPr lang="pl-PL" sz="2400" dirty="0"/>
              <a:t> model (OLS)</a:t>
            </a:r>
          </a:p>
          <a:p>
            <a:endParaRPr lang="pl-PL" sz="2400" dirty="0"/>
          </a:p>
          <a:p>
            <a:r>
              <a:rPr lang="pl-PL" sz="2400" dirty="0" err="1"/>
              <a:t>Methods</a:t>
            </a:r>
            <a:r>
              <a:rPr lang="pl-PL" sz="2400" dirty="0"/>
              <a:t> of </a:t>
            </a:r>
            <a:r>
              <a:rPr lang="pl-PL" sz="2400" dirty="0" err="1"/>
              <a:t>benchmarking</a:t>
            </a:r>
            <a:r>
              <a:rPr lang="pl-PL" sz="2400" dirty="0"/>
              <a:t>:</a:t>
            </a:r>
          </a:p>
          <a:p>
            <a:pPr marL="285750" indent="-285750">
              <a:buFont typeface="Arial" panose="020B0604020202020204" pitchFamily="34" charset="0"/>
              <a:buChar char="•"/>
            </a:pPr>
            <a:r>
              <a:rPr lang="pl-PL" sz="2400" dirty="0" err="1"/>
              <a:t>Denton’s</a:t>
            </a:r>
            <a:r>
              <a:rPr lang="pl-PL" sz="2400" dirty="0"/>
              <a:t> </a:t>
            </a:r>
            <a:r>
              <a:rPr lang="pl-PL" sz="2400" dirty="0" err="1"/>
              <a:t>additive</a:t>
            </a:r>
            <a:r>
              <a:rPr lang="pl-PL" sz="2400" dirty="0"/>
              <a:t> </a:t>
            </a:r>
            <a:r>
              <a:rPr lang="pl-PL" sz="2400" dirty="0" err="1"/>
              <a:t>approach</a:t>
            </a:r>
            <a:endParaRPr lang="pl-PL" sz="2400" dirty="0"/>
          </a:p>
          <a:p>
            <a:pPr marL="285750" indent="-285750">
              <a:buFont typeface="Arial" panose="020B0604020202020204" pitchFamily="34" charset="0"/>
              <a:buChar char="•"/>
            </a:pPr>
            <a:r>
              <a:rPr lang="pl-PL" sz="2400" dirty="0" err="1"/>
              <a:t>Denton’s</a:t>
            </a:r>
            <a:r>
              <a:rPr lang="pl-PL" sz="2400" dirty="0"/>
              <a:t> </a:t>
            </a:r>
            <a:r>
              <a:rPr lang="pl-PL" sz="2400" dirty="0" err="1"/>
              <a:t>multiplicative</a:t>
            </a:r>
            <a:r>
              <a:rPr lang="pl-PL" sz="2400" dirty="0"/>
              <a:t> </a:t>
            </a:r>
            <a:r>
              <a:rPr lang="pl-PL" sz="2400" dirty="0" err="1"/>
              <a:t>approach</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088892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7" name="Prostokąt 6"/>
          <p:cNvSpPr/>
          <p:nvPr/>
        </p:nvSpPr>
        <p:spPr>
          <a:xfrm>
            <a:off x="332456" y="1105574"/>
            <a:ext cx="8249000" cy="830997"/>
          </a:xfrm>
          <a:prstGeom prst="rect">
            <a:avLst/>
          </a:prstGeom>
        </p:spPr>
        <p:txBody>
          <a:bodyPr wrap="square">
            <a:spAutoFit/>
          </a:bodyPr>
          <a:lstStyle/>
          <a:p>
            <a:r>
              <a:rPr lang="en-US" sz="2400" dirty="0"/>
              <a:t>Variable selection plot f</a:t>
            </a:r>
            <a:r>
              <a:rPr lang="pl-PL" sz="2400" dirty="0" err="1"/>
              <a:t>or</a:t>
            </a:r>
            <a:r>
              <a:rPr lang="en-US" sz="2400" dirty="0"/>
              <a:t> LASSO</a:t>
            </a:r>
          </a:p>
          <a:p>
            <a:endParaRPr lang="en-US" sz="2400" dirty="0"/>
          </a:p>
        </p:txBody>
      </p:sp>
      <p:pic>
        <p:nvPicPr>
          <p:cNvPr id="2" name="Obraz 1">
            <a:extLst>
              <a:ext uri="{FF2B5EF4-FFF2-40B4-BE49-F238E27FC236}">
                <a16:creationId xmlns:a16="http://schemas.microsoft.com/office/drawing/2014/main" id="{1A3FDDA3-05DC-475C-B9A6-995D2339643C}"/>
              </a:ext>
            </a:extLst>
          </p:cNvPr>
          <p:cNvPicPr>
            <a:picLocks noChangeAspect="1"/>
          </p:cNvPicPr>
          <p:nvPr/>
        </p:nvPicPr>
        <p:blipFill>
          <a:blip r:embed="rId2"/>
          <a:stretch>
            <a:fillRect/>
          </a:stretch>
        </p:blipFill>
        <p:spPr>
          <a:xfrm>
            <a:off x="1223628" y="1556792"/>
            <a:ext cx="6696744" cy="4608512"/>
          </a:xfrm>
          <a:prstGeom prst="rect">
            <a:avLst/>
          </a:prstGeom>
        </p:spPr>
      </p:pic>
    </p:spTree>
    <p:extLst>
      <p:ext uri="{BB962C8B-B14F-4D97-AF65-F5344CB8AC3E}">
        <p14:creationId xmlns:p14="http://schemas.microsoft.com/office/powerpoint/2010/main" val="81779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a:extLst>
              <a:ext uri="{FF2B5EF4-FFF2-40B4-BE49-F238E27FC236}">
                <a16:creationId xmlns:a16="http://schemas.microsoft.com/office/drawing/2014/main" id="{3E97B9C3-7629-48AE-ADFC-0C5898091ECF}"/>
              </a:ext>
            </a:extLst>
          </p:cNvPr>
          <p:cNvPicPr>
            <a:picLocks noGrp="1" noChangeAspect="1"/>
          </p:cNvPicPr>
          <p:nvPr>
            <p:ph idx="1"/>
          </p:nvPr>
        </p:nvPicPr>
        <p:blipFill>
          <a:blip r:embed="rId2"/>
          <a:stretch>
            <a:fillRect/>
          </a:stretch>
        </p:blipFill>
        <p:spPr>
          <a:xfrm>
            <a:off x="1211792" y="1484784"/>
            <a:ext cx="6720417" cy="4644554"/>
          </a:xfrm>
        </p:spPr>
      </p:pic>
      <p:sp>
        <p:nvSpPr>
          <p:cNvPr id="4" name="Tytuł 2">
            <a:extLst>
              <a:ext uri="{FF2B5EF4-FFF2-40B4-BE49-F238E27FC236}">
                <a16:creationId xmlns:a16="http://schemas.microsoft.com/office/drawing/2014/main" id="{D46DE3D5-7C32-4A5B-B749-DCC85B904D44}"/>
              </a:ext>
            </a:extLst>
          </p:cNvPr>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6" name="Prostokąt 5">
            <a:extLst>
              <a:ext uri="{FF2B5EF4-FFF2-40B4-BE49-F238E27FC236}">
                <a16:creationId xmlns:a16="http://schemas.microsoft.com/office/drawing/2014/main" id="{0BAAFC61-26E5-4596-AF43-49A5E3815FE5}"/>
              </a:ext>
            </a:extLst>
          </p:cNvPr>
          <p:cNvSpPr/>
          <p:nvPr/>
        </p:nvSpPr>
        <p:spPr>
          <a:xfrm>
            <a:off x="332456" y="1105574"/>
            <a:ext cx="8249000" cy="830997"/>
          </a:xfrm>
          <a:prstGeom prst="rect">
            <a:avLst/>
          </a:prstGeom>
        </p:spPr>
        <p:txBody>
          <a:bodyPr wrap="square">
            <a:spAutoFit/>
          </a:bodyPr>
          <a:lstStyle/>
          <a:p>
            <a:r>
              <a:rPr lang="pl-PL" sz="2400" dirty="0" err="1"/>
              <a:t>Shrinkage</a:t>
            </a:r>
            <a:endParaRPr lang="en-US" sz="2400" dirty="0"/>
          </a:p>
          <a:p>
            <a:endParaRPr lang="en-US" sz="2400" dirty="0"/>
          </a:p>
        </p:txBody>
      </p:sp>
    </p:spTree>
    <p:extLst>
      <p:ext uri="{BB962C8B-B14F-4D97-AF65-F5344CB8AC3E}">
        <p14:creationId xmlns:p14="http://schemas.microsoft.com/office/powerpoint/2010/main" val="42759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ymbol zastępczy zawartości 6">
            <a:extLst>
              <a:ext uri="{FF2B5EF4-FFF2-40B4-BE49-F238E27FC236}">
                <a16:creationId xmlns:a16="http://schemas.microsoft.com/office/drawing/2014/main" id="{40E437C2-1D6B-44F1-80B5-2928E8F77A0E}"/>
              </a:ext>
            </a:extLst>
          </p:cNvPr>
          <p:cNvPicPr>
            <a:picLocks noGrp="1" noChangeAspect="1"/>
          </p:cNvPicPr>
          <p:nvPr>
            <p:ph idx="1"/>
          </p:nvPr>
        </p:nvPicPr>
        <p:blipFill>
          <a:blip r:embed="rId2"/>
          <a:stretch>
            <a:fillRect/>
          </a:stretch>
        </p:blipFill>
        <p:spPr>
          <a:xfrm>
            <a:off x="1211793" y="1484784"/>
            <a:ext cx="6672576" cy="4644554"/>
          </a:xfrm>
        </p:spPr>
      </p:pic>
      <p:sp>
        <p:nvSpPr>
          <p:cNvPr id="4" name="Tytuł 2">
            <a:extLst>
              <a:ext uri="{FF2B5EF4-FFF2-40B4-BE49-F238E27FC236}">
                <a16:creationId xmlns:a16="http://schemas.microsoft.com/office/drawing/2014/main" id="{9DA05CAF-DA3A-41DE-9C6A-87975F9831ED}"/>
              </a:ext>
            </a:extLst>
          </p:cNvPr>
          <p:cNvSpPr txBox="1">
            <a:spLocks/>
          </p:cNvSpPr>
          <p:nvPr/>
        </p:nvSpPr>
        <p:spPr>
          <a:xfrm>
            <a:off x="214282" y="142852"/>
            <a:ext cx="8639175" cy="720000"/>
          </a:xfrm>
          <a:prstGeom prst="rect">
            <a:avLst/>
          </a:prstGeom>
        </p:spPr>
        <p:txBody>
          <a:bodyPr vert="horz" lIns="0" tIns="45720" rIns="0" bIns="45720" rtlCol="0" anchor="b" anchorCtr="0">
            <a:noAutofit/>
          </a:bodyPr>
          <a:lstStyle>
            <a:lvl1pPr algn="l" defTabSz="914354" rtl="0" eaLnBrk="1" latinLnBrk="0" hangingPunct="1">
              <a:lnSpc>
                <a:spcPct val="90000"/>
              </a:lnSpc>
              <a:spcBef>
                <a:spcPct val="0"/>
              </a:spcBef>
              <a:buNone/>
              <a:defRPr sz="3600" b="1" kern="1200">
                <a:solidFill>
                  <a:srgbClr val="001377"/>
                </a:solidFill>
                <a:latin typeface="+mj-lt"/>
                <a:ea typeface="Fira Sans SemiBold" panose="020B0603050000020004" pitchFamily="34" charset="0"/>
                <a:cs typeface="+mj-cs"/>
              </a:defRPr>
            </a:lvl1pPr>
          </a:lstStyle>
          <a:p>
            <a:pPr algn="ctr">
              <a:lnSpc>
                <a:spcPct val="150000"/>
              </a:lnSpc>
            </a:pPr>
            <a:br>
              <a:rPr lang="pl-PL" sz="2400">
                <a:latin typeface="Arial" pitchFamily="34" charset="0"/>
                <a:ea typeface="Fira Sans" panose="020B0503050000020004" pitchFamily="34" charset="0"/>
                <a:cs typeface="Arial" pitchFamily="34" charset="0"/>
              </a:rPr>
            </a:br>
            <a:r>
              <a:rPr lang="en-GB" sz="2400">
                <a:latin typeface="Arial" pitchFamily="34" charset="0"/>
                <a:cs typeface="Arial" pitchFamily="34" charset="0"/>
              </a:rPr>
              <a:t> T</a:t>
            </a:r>
            <a:r>
              <a:rPr lang="pl-PL" sz="2400">
                <a:latin typeface="Arial" pitchFamily="34" charset="0"/>
                <a:cs typeface="Arial" pitchFamily="34" charset="0"/>
              </a:rPr>
              <a:t>emporal</a:t>
            </a:r>
            <a:r>
              <a:rPr lang="en-US" sz="2400">
                <a:latin typeface="Arial" pitchFamily="34" charset="0"/>
                <a:cs typeface="Arial" pitchFamily="34" charset="0"/>
              </a:rPr>
              <a:t> disaggregation</a:t>
            </a:r>
            <a:endParaRPr lang="pl-PL" sz="2400" dirty="0">
              <a:latin typeface="Arial" pitchFamily="34" charset="0"/>
              <a:cs typeface="Arial" pitchFamily="34" charset="0"/>
            </a:endParaRPr>
          </a:p>
        </p:txBody>
      </p:sp>
      <p:cxnSp>
        <p:nvCxnSpPr>
          <p:cNvPr id="5" name="Łącznik prosty 4">
            <a:extLst>
              <a:ext uri="{FF2B5EF4-FFF2-40B4-BE49-F238E27FC236}">
                <a16:creationId xmlns:a16="http://schemas.microsoft.com/office/drawing/2014/main" id="{FE4CB7B6-3C57-436A-96F8-7AE2B071464B}"/>
              </a:ext>
            </a:extLst>
          </p:cNvPr>
          <p:cNvCxnSpPr>
            <a:cxnSpLocks/>
          </p:cNvCxnSpPr>
          <p:nvPr/>
        </p:nvCxnSpPr>
        <p:spPr>
          <a:xfrm>
            <a:off x="1763688" y="5229200"/>
            <a:ext cx="5328592" cy="0"/>
          </a:xfrm>
          <a:prstGeom prst="line">
            <a:avLst/>
          </a:prstGeom>
        </p:spPr>
        <p:style>
          <a:lnRef idx="1">
            <a:schemeClr val="dk1"/>
          </a:lnRef>
          <a:fillRef idx="0">
            <a:schemeClr val="dk1"/>
          </a:fillRef>
          <a:effectRef idx="0">
            <a:schemeClr val="dk1"/>
          </a:effectRef>
          <a:fontRef idx="minor">
            <a:schemeClr val="tx1"/>
          </a:fontRef>
        </p:style>
      </p:cxnSp>
      <p:sp>
        <p:nvSpPr>
          <p:cNvPr id="8" name="Prostokąt 7">
            <a:extLst>
              <a:ext uri="{FF2B5EF4-FFF2-40B4-BE49-F238E27FC236}">
                <a16:creationId xmlns:a16="http://schemas.microsoft.com/office/drawing/2014/main" id="{BDAEFF61-8EC4-499C-8B96-5F85EA6719F9}"/>
              </a:ext>
            </a:extLst>
          </p:cNvPr>
          <p:cNvSpPr/>
          <p:nvPr/>
        </p:nvSpPr>
        <p:spPr>
          <a:xfrm>
            <a:off x="332456" y="1105574"/>
            <a:ext cx="8249000" cy="830997"/>
          </a:xfrm>
          <a:prstGeom prst="rect">
            <a:avLst/>
          </a:prstGeom>
        </p:spPr>
        <p:txBody>
          <a:bodyPr wrap="square">
            <a:spAutoFit/>
          </a:bodyPr>
          <a:lstStyle/>
          <a:p>
            <a:r>
              <a:rPr lang="pl-PL" sz="2400" dirty="0" err="1"/>
              <a:t>Shrinkage</a:t>
            </a:r>
            <a:endParaRPr lang="en-US" sz="2400" dirty="0"/>
          </a:p>
          <a:p>
            <a:endParaRPr lang="en-US" sz="2400" dirty="0"/>
          </a:p>
        </p:txBody>
      </p:sp>
    </p:spTree>
    <p:extLst>
      <p:ext uri="{BB962C8B-B14F-4D97-AF65-F5344CB8AC3E}">
        <p14:creationId xmlns:p14="http://schemas.microsoft.com/office/powerpoint/2010/main" val="132853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a:extLst>
              <a:ext uri="{FF2B5EF4-FFF2-40B4-BE49-F238E27FC236}">
                <a16:creationId xmlns:a16="http://schemas.microsoft.com/office/drawing/2014/main" id="{33D9AD9E-3F19-4584-AAA2-81D4F6CDB6C5}"/>
              </a:ext>
            </a:extLst>
          </p:cNvPr>
          <p:cNvPicPr>
            <a:picLocks noGrp="1" noChangeAspect="1"/>
          </p:cNvPicPr>
          <p:nvPr>
            <p:ph idx="1"/>
          </p:nvPr>
        </p:nvPicPr>
        <p:blipFill>
          <a:blip r:embed="rId2"/>
          <a:stretch>
            <a:fillRect/>
          </a:stretch>
        </p:blipFill>
        <p:spPr>
          <a:xfrm>
            <a:off x="1211792" y="1556792"/>
            <a:ext cx="6960608" cy="4572546"/>
          </a:xfrm>
        </p:spPr>
      </p:pic>
      <p:sp>
        <p:nvSpPr>
          <p:cNvPr id="4" name="Tytuł 2">
            <a:extLst>
              <a:ext uri="{FF2B5EF4-FFF2-40B4-BE49-F238E27FC236}">
                <a16:creationId xmlns:a16="http://schemas.microsoft.com/office/drawing/2014/main" id="{1DA391A0-69C5-4794-8BB1-8FC2D76E20EA}"/>
              </a:ext>
            </a:extLst>
          </p:cNvPr>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6" name="Prostokąt 5">
            <a:extLst>
              <a:ext uri="{FF2B5EF4-FFF2-40B4-BE49-F238E27FC236}">
                <a16:creationId xmlns:a16="http://schemas.microsoft.com/office/drawing/2014/main" id="{22E3FD54-89FB-487D-8508-3853E02F6F3F}"/>
              </a:ext>
            </a:extLst>
          </p:cNvPr>
          <p:cNvSpPr/>
          <p:nvPr/>
        </p:nvSpPr>
        <p:spPr>
          <a:xfrm>
            <a:off x="332456" y="1105574"/>
            <a:ext cx="8249000" cy="830997"/>
          </a:xfrm>
          <a:prstGeom prst="rect">
            <a:avLst/>
          </a:prstGeom>
        </p:spPr>
        <p:txBody>
          <a:bodyPr wrap="square">
            <a:spAutoFit/>
          </a:bodyPr>
          <a:lstStyle/>
          <a:p>
            <a:r>
              <a:rPr lang="pl-PL" sz="2400" dirty="0" err="1"/>
              <a:t>Shrinkage</a:t>
            </a:r>
            <a:endParaRPr lang="en-US" sz="2400" dirty="0"/>
          </a:p>
          <a:p>
            <a:endParaRPr lang="en-US" sz="2400" dirty="0"/>
          </a:p>
        </p:txBody>
      </p:sp>
    </p:spTree>
    <p:extLst>
      <p:ext uri="{BB962C8B-B14F-4D97-AF65-F5344CB8AC3E}">
        <p14:creationId xmlns:p14="http://schemas.microsoft.com/office/powerpoint/2010/main" val="25227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ytuł 2"/>
          <p:cNvSpPr txBox="1">
            <a:spLocks/>
          </p:cNvSpPr>
          <p:nvPr/>
        </p:nvSpPr>
        <p:spPr>
          <a:xfrm>
            <a:off x="241179" y="2802206"/>
            <a:ext cx="8637717" cy="456535"/>
          </a:xfrm>
          <a:prstGeom prst="rect">
            <a:avLst/>
          </a:prstGeom>
        </p:spPr>
        <p:txBody>
          <a:bodyPr vert="horz" lIns="0" tIns="45720" rIns="0" bIns="45720" rtlCol="0" anchor="b" anchorCtr="0">
            <a:noAutofit/>
          </a:bodyPr>
          <a:lstStyle/>
          <a:p>
            <a:pPr lvl="0" algn="ctr" defTabSz="914354">
              <a:lnSpc>
                <a:spcPct val="90000"/>
              </a:lnSpc>
              <a:spcBef>
                <a:spcPct val="0"/>
              </a:spcBef>
              <a:defRPr/>
            </a:pPr>
            <a:r>
              <a:rPr kumimoji="0" lang="pl-PL" sz="2400" i="0" u="none" strike="noStrike" kern="1200" cap="none" spc="0" normalizeH="0" baseline="0" noProof="0" dirty="0">
                <a:ln>
                  <a:noFill/>
                </a:ln>
                <a:solidFill>
                  <a:srgbClr val="001D77"/>
                </a:solidFill>
                <a:effectLst/>
                <a:uLnTx/>
                <a:uFillTx/>
                <a:latin typeface="Fira Sans" panose="020B0503050000020004" pitchFamily="34" charset="0"/>
                <a:ea typeface="Fira Sans" panose="020B0503050000020004" pitchFamily="34" charset="0"/>
                <a:cs typeface="Arial" pitchFamily="34" charset="0"/>
              </a:rPr>
              <a:t>                </a:t>
            </a:r>
          </a:p>
          <a:p>
            <a:pPr lvl="0" algn="ctr" defTabSz="914354">
              <a:lnSpc>
                <a:spcPct val="90000"/>
              </a:lnSpc>
              <a:spcBef>
                <a:spcPct val="0"/>
              </a:spcBef>
              <a:defRPr/>
            </a:pPr>
            <a:r>
              <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Statistical Office in Rzeszów</a:t>
            </a:r>
          </a:p>
          <a:p>
            <a:pPr lvl="0" algn="ctr" defTabSz="914354">
              <a:lnSpc>
                <a:spcPct val="90000"/>
              </a:lnSpc>
              <a:spcBef>
                <a:spcPct val="0"/>
              </a:spcBef>
              <a:defRPr/>
            </a:pP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a:p>
            <a:pPr lvl="0" algn="ctr" defTabSz="914354">
              <a:lnSpc>
                <a:spcPct val="90000"/>
              </a:lnSpc>
              <a:spcBef>
                <a:spcPct val="0"/>
              </a:spcBef>
              <a:defRPr/>
            </a:pP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a:p>
            <a:pPr lvl="0" algn="ctr" defTabSz="914354">
              <a:lnSpc>
                <a:spcPct val="90000"/>
              </a:lnSpc>
              <a:spcBef>
                <a:spcPct val="0"/>
              </a:spcBef>
              <a:defRPr/>
            </a:pP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a:p>
            <a:pPr lvl="0" algn="ctr" defTabSz="914354">
              <a:lnSpc>
                <a:spcPct val="90000"/>
              </a:lnSpc>
              <a:spcBef>
                <a:spcPct val="0"/>
              </a:spcBef>
              <a:defRPr/>
            </a:pP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a:p>
            <a:pPr lvl="0" algn="ctr" defTabSz="914354">
              <a:lnSpc>
                <a:spcPct val="90000"/>
              </a:lnSpc>
              <a:spcBef>
                <a:spcPct val="0"/>
              </a:spcBef>
              <a:defRPr/>
            </a:pPr>
            <a:r>
              <a:rPr lang="en-GB"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Surveys</a:t>
            </a:r>
            <a:r>
              <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 of</a:t>
            </a:r>
            <a:r>
              <a:rPr lang="en-GB"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 tourism</a:t>
            </a:r>
          </a:p>
        </p:txBody>
      </p:sp>
      <p:sp>
        <p:nvSpPr>
          <p:cNvPr id="8" name="Prostokąt zaokrąglony 7"/>
          <p:cNvSpPr/>
          <p:nvPr/>
        </p:nvSpPr>
        <p:spPr>
          <a:xfrm>
            <a:off x="892620" y="4976438"/>
            <a:ext cx="7277932" cy="788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b="1" dirty="0" err="1">
                <a:solidFill>
                  <a:prstClr val="white"/>
                </a:solidFill>
                <a:latin typeface="Fira Sans" panose="020B0503050000020004" pitchFamily="34" charset="0"/>
                <a:ea typeface="Fira Sans" panose="020B0503050000020004" pitchFamily="34" charset="0"/>
                <a:cs typeface="Arial" panose="020B0604020202020204" pitchFamily="34" charset="0"/>
              </a:rPr>
              <a:t>supply</a:t>
            </a:r>
            <a:r>
              <a:rPr lang="pl-PL" sz="1600" b="1" dirty="0">
                <a:solidFill>
                  <a:prstClr val="white"/>
                </a:solidFill>
                <a:latin typeface="Fira Sans" panose="020B0503050000020004" pitchFamily="34" charset="0"/>
                <a:ea typeface="Fira Sans" panose="020B0503050000020004" pitchFamily="34" charset="0"/>
                <a:cs typeface="Arial" panose="020B0604020202020204" pitchFamily="34" charset="0"/>
              </a:rPr>
              <a:t> </a:t>
            </a:r>
            <a:r>
              <a:rPr lang="pl-PL" sz="1600" b="1" dirty="0" err="1">
                <a:solidFill>
                  <a:prstClr val="white"/>
                </a:solidFill>
                <a:latin typeface="Fira Sans" panose="020B0503050000020004" pitchFamily="34" charset="0"/>
                <a:ea typeface="Fira Sans" panose="020B0503050000020004" pitchFamily="34" charset="0"/>
                <a:cs typeface="Arial" panose="020B0604020202020204" pitchFamily="34" charset="0"/>
              </a:rPr>
              <a:t>side</a:t>
            </a:r>
            <a:r>
              <a:rPr lang="pl-PL" sz="1600" b="1" dirty="0">
                <a:solidFill>
                  <a:prstClr val="white"/>
                </a:solidFill>
                <a:latin typeface="Fira Sans" panose="020B0503050000020004" pitchFamily="34" charset="0"/>
                <a:ea typeface="Fira Sans" panose="020B0503050000020004" pitchFamily="34" charset="0"/>
                <a:cs typeface="Arial" panose="020B0604020202020204" pitchFamily="34" charset="0"/>
              </a:rPr>
              <a:t> of </a:t>
            </a:r>
            <a:r>
              <a:rPr lang="pl-PL" sz="1600" b="1" dirty="0" err="1">
                <a:solidFill>
                  <a:prstClr val="white"/>
                </a:solidFill>
                <a:latin typeface="Fira Sans" panose="020B0503050000020004" pitchFamily="34" charset="0"/>
                <a:ea typeface="Fira Sans" panose="020B0503050000020004" pitchFamily="34" charset="0"/>
                <a:cs typeface="Arial" panose="020B0604020202020204" pitchFamily="34" charset="0"/>
              </a:rPr>
              <a:t>tourism</a:t>
            </a:r>
            <a:endParaRPr lang="pl-PL" sz="1600" b="1" dirty="0">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sp>
        <p:nvSpPr>
          <p:cNvPr id="10" name="Prostokąt zaokrąglony 9"/>
          <p:cNvSpPr/>
          <p:nvPr/>
        </p:nvSpPr>
        <p:spPr>
          <a:xfrm>
            <a:off x="967495" y="3362822"/>
            <a:ext cx="7203057" cy="870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Fira Sans" panose="020B0503050000020004" pitchFamily="34" charset="0"/>
                <a:ea typeface="Fira Sans" panose="020B0503050000020004" pitchFamily="34" charset="0"/>
                <a:cs typeface="Arial" panose="020B0604020202020204" pitchFamily="34" charset="0"/>
              </a:rPr>
              <a:t>demand side of tourism</a:t>
            </a:r>
            <a:endParaRPr lang="pl-PL" sz="1600" b="1" dirty="0">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sp>
        <p:nvSpPr>
          <p:cNvPr id="15"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6"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2</a:t>
            </a:r>
          </a:p>
        </p:txBody>
      </p:sp>
      <p:sp>
        <p:nvSpPr>
          <p:cNvPr id="4" name="Strzałka w dół 3"/>
          <p:cNvSpPr/>
          <p:nvPr/>
        </p:nvSpPr>
        <p:spPr>
          <a:xfrm>
            <a:off x="4306925" y="2032320"/>
            <a:ext cx="421532" cy="639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lus 2"/>
          <p:cNvSpPr/>
          <p:nvPr/>
        </p:nvSpPr>
        <p:spPr>
          <a:xfrm>
            <a:off x="4306925" y="4441137"/>
            <a:ext cx="447472" cy="41504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Prostokąt 11"/>
          <p:cNvSpPr/>
          <p:nvPr/>
        </p:nvSpPr>
        <p:spPr>
          <a:xfrm>
            <a:off x="458442" y="677842"/>
            <a:ext cx="8591910" cy="415498"/>
          </a:xfrm>
          <a:prstGeom prst="rect">
            <a:avLst/>
          </a:prstGeom>
        </p:spPr>
        <p:txBody>
          <a:bodyPr wrap="square">
            <a:spAutoFit/>
          </a:bodyPr>
          <a:lstStyle/>
          <a:p>
            <a:pPr algn="ctr"/>
            <a:r>
              <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Centre of </a:t>
            </a:r>
            <a:r>
              <a:rPr lang="pl-PL" sz="2100" b="1" dirty="0" err="1">
                <a:ln/>
                <a:solidFill>
                  <a:srgbClr val="001D77"/>
                </a:solidFill>
                <a:latin typeface="Fira Sans" panose="020B0503050000020004" pitchFamily="34" charset="0"/>
                <a:ea typeface="Fira Sans" panose="020B0503050000020004" pitchFamily="34" charset="0"/>
                <a:cs typeface="Arial" panose="020B0604020202020204" pitchFamily="34" charset="0"/>
              </a:rPr>
              <a:t>Statistics</a:t>
            </a:r>
            <a:r>
              <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rPr>
              <a:t> of Sport and </a:t>
            </a:r>
            <a:r>
              <a:rPr lang="pl-PL" sz="2100" b="1" dirty="0" err="1">
                <a:ln/>
                <a:solidFill>
                  <a:srgbClr val="001D77"/>
                </a:solidFill>
                <a:latin typeface="Fira Sans" panose="020B0503050000020004" pitchFamily="34" charset="0"/>
                <a:ea typeface="Fira Sans" panose="020B0503050000020004" pitchFamily="34" charset="0"/>
                <a:cs typeface="Arial" panose="020B0604020202020204" pitchFamily="34" charset="0"/>
              </a:rPr>
              <a:t>Tourism</a:t>
            </a:r>
            <a:endParaRPr lang="pl-PL" sz="2100" b="1" dirty="0">
              <a:ln/>
              <a:solidFill>
                <a:srgbClr val="001D77"/>
              </a:solidFill>
              <a:latin typeface="Fira Sans" panose="020B0503050000020004" pitchFamily="34" charset="0"/>
              <a:ea typeface="Fira Sans" panose="020B0503050000020004" pitchFamily="34" charset="0"/>
              <a:cs typeface="Arial" panose="020B0604020202020204" pitchFamily="34" charset="0"/>
            </a:endParaRPr>
          </a:p>
        </p:txBody>
      </p:sp>
    </p:spTree>
    <p:extLst>
      <p:ext uri="{BB962C8B-B14F-4D97-AF65-F5344CB8AC3E}">
        <p14:creationId xmlns:p14="http://schemas.microsoft.com/office/powerpoint/2010/main" val="123872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1000"/>
                                        <p:tgtEl>
                                          <p:spTgt spid="11">
                                            <p:txEl>
                                              <p:pRg st="6" end="6"/>
                                            </p:txEl>
                                          </p:spTgt>
                                        </p:tgtEl>
                                      </p:cBhvr>
                                    </p:animEffect>
                                    <p:anim calcmode="lin" valueType="num">
                                      <p:cBhvr>
                                        <p:cTn id="2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 grpId="0" animBg="1"/>
      <p:bldP spid="3"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pic>
        <p:nvPicPr>
          <p:cNvPr id="2" name="Obraz 1">
            <a:extLst>
              <a:ext uri="{FF2B5EF4-FFF2-40B4-BE49-F238E27FC236}">
                <a16:creationId xmlns:a16="http://schemas.microsoft.com/office/drawing/2014/main" id="{2B3D0CBB-9D6E-4C66-AADB-F6F5F85444CE}"/>
              </a:ext>
            </a:extLst>
          </p:cNvPr>
          <p:cNvPicPr>
            <a:picLocks noChangeAspect="1"/>
          </p:cNvPicPr>
          <p:nvPr/>
        </p:nvPicPr>
        <p:blipFill>
          <a:blip r:embed="rId2"/>
          <a:stretch>
            <a:fillRect/>
          </a:stretch>
        </p:blipFill>
        <p:spPr>
          <a:xfrm>
            <a:off x="1629143" y="1286143"/>
            <a:ext cx="5885714" cy="4285714"/>
          </a:xfrm>
          <a:prstGeom prst="rect">
            <a:avLst/>
          </a:prstGeom>
        </p:spPr>
      </p:pic>
      <p:sp>
        <p:nvSpPr>
          <p:cNvPr id="6" name="Owal 5">
            <a:extLst>
              <a:ext uri="{FF2B5EF4-FFF2-40B4-BE49-F238E27FC236}">
                <a16:creationId xmlns:a16="http://schemas.microsoft.com/office/drawing/2014/main" id="{7ABDDEB0-8596-46AB-9BDF-CB753CCF5413}"/>
              </a:ext>
            </a:extLst>
          </p:cNvPr>
          <p:cNvSpPr/>
          <p:nvPr/>
        </p:nvSpPr>
        <p:spPr>
          <a:xfrm>
            <a:off x="3059832" y="2276872"/>
            <a:ext cx="1080120" cy="1080120"/>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5" name="Dymek mowy: prostokąt 4">
            <a:extLst>
              <a:ext uri="{FF2B5EF4-FFF2-40B4-BE49-F238E27FC236}">
                <a16:creationId xmlns:a16="http://schemas.microsoft.com/office/drawing/2014/main" id="{3E14B2A9-7DCE-4DFC-9668-BBFFCD996AFA}"/>
              </a:ext>
            </a:extLst>
          </p:cNvPr>
          <p:cNvSpPr/>
          <p:nvPr/>
        </p:nvSpPr>
        <p:spPr>
          <a:xfrm>
            <a:off x="3059832" y="1124745"/>
            <a:ext cx="1584176" cy="720079"/>
          </a:xfrm>
          <a:prstGeom prst="wedge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Visible periodicity</a:t>
            </a:r>
          </a:p>
        </p:txBody>
      </p:sp>
      <p:sp>
        <p:nvSpPr>
          <p:cNvPr id="9" name="Owal 8">
            <a:extLst>
              <a:ext uri="{FF2B5EF4-FFF2-40B4-BE49-F238E27FC236}">
                <a16:creationId xmlns:a16="http://schemas.microsoft.com/office/drawing/2014/main" id="{BE217F4C-37BB-4D98-9982-74AC3CEC62BF}"/>
              </a:ext>
            </a:extLst>
          </p:cNvPr>
          <p:cNvSpPr/>
          <p:nvPr/>
        </p:nvSpPr>
        <p:spPr>
          <a:xfrm>
            <a:off x="3491880" y="2204864"/>
            <a:ext cx="1080120" cy="1080120"/>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10" name="Owal 9">
            <a:extLst>
              <a:ext uri="{FF2B5EF4-FFF2-40B4-BE49-F238E27FC236}">
                <a16:creationId xmlns:a16="http://schemas.microsoft.com/office/drawing/2014/main" id="{B2E70353-4089-4C71-B043-29A33A52C609}"/>
              </a:ext>
            </a:extLst>
          </p:cNvPr>
          <p:cNvSpPr/>
          <p:nvPr/>
        </p:nvSpPr>
        <p:spPr>
          <a:xfrm>
            <a:off x="3830438" y="2092714"/>
            <a:ext cx="1080120" cy="1080120"/>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11" name="Owal 10">
            <a:extLst>
              <a:ext uri="{FF2B5EF4-FFF2-40B4-BE49-F238E27FC236}">
                <a16:creationId xmlns:a16="http://schemas.microsoft.com/office/drawing/2014/main" id="{2C4DDCCB-A42C-4FF9-982B-AFA71341AC61}"/>
              </a:ext>
            </a:extLst>
          </p:cNvPr>
          <p:cNvSpPr/>
          <p:nvPr/>
        </p:nvSpPr>
        <p:spPr>
          <a:xfrm>
            <a:off x="4283968" y="1925570"/>
            <a:ext cx="1158133" cy="1247264"/>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12" name="Prostokąt 11">
            <a:extLst>
              <a:ext uri="{FF2B5EF4-FFF2-40B4-BE49-F238E27FC236}">
                <a16:creationId xmlns:a16="http://schemas.microsoft.com/office/drawing/2014/main" id="{C66619AB-F775-47C5-BD08-D71EE0A7AC9C}"/>
              </a:ext>
            </a:extLst>
          </p:cNvPr>
          <p:cNvSpPr/>
          <p:nvPr/>
        </p:nvSpPr>
        <p:spPr>
          <a:xfrm>
            <a:off x="332456" y="1105574"/>
            <a:ext cx="8249000" cy="1200329"/>
          </a:xfrm>
          <a:prstGeom prst="rect">
            <a:avLst/>
          </a:prstGeom>
        </p:spPr>
        <p:txBody>
          <a:bodyPr wrap="square">
            <a:spAutoFit/>
          </a:bodyPr>
          <a:lstStyle/>
          <a:p>
            <a:r>
              <a:rPr lang="en-US" sz="2400" dirty="0"/>
              <a:t>Calendar</a:t>
            </a:r>
          </a:p>
          <a:p>
            <a:r>
              <a:rPr lang="en-US" sz="2400" dirty="0"/>
              <a:t>effects</a:t>
            </a:r>
          </a:p>
          <a:p>
            <a:endParaRPr lang="en-US" sz="2400" dirty="0"/>
          </a:p>
        </p:txBody>
      </p:sp>
    </p:spTree>
    <p:extLst>
      <p:ext uri="{BB962C8B-B14F-4D97-AF65-F5344CB8AC3E}">
        <p14:creationId xmlns:p14="http://schemas.microsoft.com/office/powerpoint/2010/main" val="411498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xit" presetSubtype="0" fill="hold" grpId="1" nodeType="withEffect">
                                  <p:stCondLst>
                                    <p:cond delay="750"/>
                                  </p:stCondLst>
                                  <p:childTnLst>
                                    <p:animEffect transition="out" filter="fade">
                                      <p:cBhvr>
                                        <p:cTn id="9" dur="750"/>
                                        <p:tgtEl>
                                          <p:spTgt spid="6"/>
                                        </p:tgtEl>
                                      </p:cBhvr>
                                    </p:animEffect>
                                    <p:set>
                                      <p:cBhvr>
                                        <p:cTn id="10" dur="1" fill="hold">
                                          <p:stCondLst>
                                            <p:cond delay="749"/>
                                          </p:stCondLst>
                                        </p:cTn>
                                        <p:tgtEl>
                                          <p:spTgt spid="6"/>
                                        </p:tgtEl>
                                        <p:attrNameLst>
                                          <p:attrName>style.visibility</p:attrName>
                                        </p:attrNameLst>
                                      </p:cBhvr>
                                      <p:to>
                                        <p:strVal val="hidden"/>
                                      </p:to>
                                    </p:set>
                                  </p:childTnLst>
                                </p:cTn>
                              </p:par>
                              <p:par>
                                <p:cTn id="11" presetID="10" presetClass="entr" presetSubtype="0" fill="hold" grpId="1"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10" presetClass="exit" presetSubtype="0" fill="hold" grpId="0" nodeType="withEffect">
                                  <p:stCondLst>
                                    <p:cond delay="2250"/>
                                  </p:stCondLst>
                                  <p:childTnLst>
                                    <p:animEffect transition="out" filter="fade">
                                      <p:cBhvr>
                                        <p:cTn id="15" dur="750"/>
                                        <p:tgtEl>
                                          <p:spTgt spid="9"/>
                                        </p:tgtEl>
                                      </p:cBhvr>
                                    </p:animEffect>
                                    <p:set>
                                      <p:cBhvr>
                                        <p:cTn id="16" dur="1" fill="hold">
                                          <p:stCondLst>
                                            <p:cond delay="749"/>
                                          </p:stCondLst>
                                        </p:cTn>
                                        <p:tgtEl>
                                          <p:spTgt spid="9"/>
                                        </p:tgtEl>
                                        <p:attrNameLst>
                                          <p:attrName>style.visibility</p:attrName>
                                        </p:attrNameLst>
                                      </p:cBhvr>
                                      <p:to>
                                        <p:strVal val="hidden"/>
                                      </p:to>
                                    </p:set>
                                  </p:childTnLst>
                                </p:cTn>
                              </p:par>
                              <p:par>
                                <p:cTn id="17" presetID="10" presetClass="entr" presetSubtype="0" fill="hold" grpId="1" nodeType="withEffect">
                                  <p:stCondLst>
                                    <p:cond delay="3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par>
                                <p:cTn id="20" presetID="10" presetClass="exit" presetSubtype="0" fill="hold" grpId="0" nodeType="withEffect">
                                  <p:stCondLst>
                                    <p:cond delay="3800"/>
                                  </p:stCondLst>
                                  <p:childTnLst>
                                    <p:animEffect transition="out" filter="fade">
                                      <p:cBhvr>
                                        <p:cTn id="21" dur="750"/>
                                        <p:tgtEl>
                                          <p:spTgt spid="10"/>
                                        </p:tgtEl>
                                      </p:cBhvr>
                                    </p:animEffect>
                                    <p:set>
                                      <p:cBhvr>
                                        <p:cTn id="22" dur="1" fill="hold">
                                          <p:stCondLst>
                                            <p:cond delay="749"/>
                                          </p:stCondLst>
                                        </p:cTn>
                                        <p:tgtEl>
                                          <p:spTgt spid="10"/>
                                        </p:tgtEl>
                                        <p:attrNameLst>
                                          <p:attrName>style.visibility</p:attrName>
                                        </p:attrNameLst>
                                      </p:cBhvr>
                                      <p:to>
                                        <p:strVal val="hidden"/>
                                      </p:to>
                                    </p:set>
                                  </p:childTnLst>
                                </p:cTn>
                              </p:par>
                              <p:par>
                                <p:cTn id="23" presetID="10" presetClass="entr" presetSubtype="0" fill="hold" grpId="1" nodeType="withEffect">
                                  <p:stCondLst>
                                    <p:cond delay="4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xit" presetSubtype="0" fill="hold" grpId="0" nodeType="withEffect">
                                  <p:stCondLst>
                                    <p:cond delay="5200"/>
                                  </p:stCondLst>
                                  <p:childTnLst>
                                    <p:animEffect transition="out" filter="fade">
                                      <p:cBhvr>
                                        <p:cTn id="27" dur="750"/>
                                        <p:tgtEl>
                                          <p:spTgt spid="11"/>
                                        </p:tgtEl>
                                      </p:cBhvr>
                                    </p:animEffect>
                                    <p:set>
                                      <p:cBhvr>
                                        <p:cTn id="28" dur="1" fill="hold">
                                          <p:stCondLst>
                                            <p:cond delay="74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60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9" grpId="0" animBg="1"/>
      <p:bldP spid="9" grpId="1" animBg="1"/>
      <p:bldP spid="10" grpId="0" animBg="1"/>
      <p:bldP spid="10" grpId="1"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4" name="Prostokąt 3"/>
          <p:cNvSpPr/>
          <p:nvPr/>
        </p:nvSpPr>
        <p:spPr>
          <a:xfrm>
            <a:off x="5972136" y="6263734"/>
            <a:ext cx="2600392" cy="261610"/>
          </a:xfrm>
          <a:prstGeom prst="rect">
            <a:avLst/>
          </a:prstGeom>
          <a:solidFill>
            <a:schemeClr val="bg1"/>
          </a:solidFill>
        </p:spPr>
        <p:txBody>
          <a:bodyPr wrap="none">
            <a:spAutoFit/>
          </a:bodyPr>
          <a:lstStyle/>
          <a:p>
            <a:r>
              <a:rPr lang="pl-PL" sz="1100" b="1" dirty="0">
                <a:latin typeface="Arial" pitchFamily="34" charset="0"/>
                <a:ea typeface="Fira Sans" panose="020B0503050000020004" pitchFamily="34" charset="0"/>
                <a:cs typeface="Arial" pitchFamily="34" charset="0"/>
              </a:rPr>
              <a:t>WPJ    I</a:t>
            </a:r>
            <a:r>
              <a:rPr lang="en-GB" sz="1100" b="1" dirty="0" err="1">
                <a:latin typeface="Arial" pitchFamily="34" charset="0"/>
                <a:ea typeface="Fira Sans" panose="020B0503050000020004" pitchFamily="34" charset="0"/>
                <a:cs typeface="Arial" pitchFamily="34" charset="0"/>
              </a:rPr>
              <a:t>nnovative</a:t>
            </a:r>
            <a:r>
              <a:rPr lang="en-GB" sz="1100" b="1" dirty="0">
                <a:latin typeface="Arial" pitchFamily="34" charset="0"/>
                <a:ea typeface="Fira Sans" panose="020B0503050000020004" pitchFamily="34" charset="0"/>
                <a:cs typeface="Arial" pitchFamily="34" charset="0"/>
              </a:rPr>
              <a:t> Tourism Statistics</a:t>
            </a:r>
            <a:endParaRPr lang="pl-PL" sz="1100" dirty="0"/>
          </a:p>
        </p:txBody>
      </p:sp>
      <p:pic>
        <p:nvPicPr>
          <p:cNvPr id="5" name="Obraz 4">
            <a:extLst>
              <a:ext uri="{FF2B5EF4-FFF2-40B4-BE49-F238E27FC236}">
                <a16:creationId xmlns:a16="http://schemas.microsoft.com/office/drawing/2014/main" id="{E3098913-236E-4405-90FB-3D737E33D708}"/>
              </a:ext>
            </a:extLst>
          </p:cNvPr>
          <p:cNvPicPr>
            <a:picLocks noChangeAspect="1"/>
          </p:cNvPicPr>
          <p:nvPr/>
        </p:nvPicPr>
        <p:blipFill>
          <a:blip r:embed="rId2"/>
          <a:stretch>
            <a:fillRect/>
          </a:stretch>
        </p:blipFill>
        <p:spPr>
          <a:xfrm>
            <a:off x="1629143" y="1286143"/>
            <a:ext cx="5885714" cy="4285714"/>
          </a:xfrm>
          <a:prstGeom prst="rect">
            <a:avLst/>
          </a:prstGeom>
        </p:spPr>
      </p:pic>
      <p:sp>
        <p:nvSpPr>
          <p:cNvPr id="6" name="Owal 5">
            <a:extLst>
              <a:ext uri="{FF2B5EF4-FFF2-40B4-BE49-F238E27FC236}">
                <a16:creationId xmlns:a16="http://schemas.microsoft.com/office/drawing/2014/main" id="{386CE561-9976-490D-815E-0A3F18050C96}"/>
              </a:ext>
            </a:extLst>
          </p:cNvPr>
          <p:cNvSpPr/>
          <p:nvPr/>
        </p:nvSpPr>
        <p:spPr>
          <a:xfrm>
            <a:off x="3995936" y="1255892"/>
            <a:ext cx="648072" cy="648072"/>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7" name="Owal 6">
            <a:extLst>
              <a:ext uri="{FF2B5EF4-FFF2-40B4-BE49-F238E27FC236}">
                <a16:creationId xmlns:a16="http://schemas.microsoft.com/office/drawing/2014/main" id="{769AAAF1-DF84-4FD1-A186-54DE613AB28D}"/>
              </a:ext>
            </a:extLst>
          </p:cNvPr>
          <p:cNvSpPr/>
          <p:nvPr/>
        </p:nvSpPr>
        <p:spPr>
          <a:xfrm>
            <a:off x="3491880" y="3429000"/>
            <a:ext cx="792088" cy="792088"/>
          </a:xfrm>
          <a:prstGeom prst="ellipse">
            <a:avLst/>
          </a:prstGeom>
          <a:noFill/>
          <a:ln w="50800" cmpd="thickThi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l-PL"/>
          </a:p>
        </p:txBody>
      </p:sp>
      <p:sp>
        <p:nvSpPr>
          <p:cNvPr id="8" name="Dymek mowy: prostokąt 7">
            <a:extLst>
              <a:ext uri="{FF2B5EF4-FFF2-40B4-BE49-F238E27FC236}">
                <a16:creationId xmlns:a16="http://schemas.microsoft.com/office/drawing/2014/main" id="{06F1A50C-62FB-4077-8222-5D2328145AAC}"/>
              </a:ext>
            </a:extLst>
          </p:cNvPr>
          <p:cNvSpPr/>
          <p:nvPr/>
        </p:nvSpPr>
        <p:spPr>
          <a:xfrm>
            <a:off x="4355976" y="3697814"/>
            <a:ext cx="1378722" cy="504056"/>
          </a:xfrm>
          <a:prstGeom prst="wedge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l-PL" dirty="0" err="1"/>
              <a:t>Christmas</a:t>
            </a:r>
            <a:endParaRPr lang="en-US" dirty="0"/>
          </a:p>
        </p:txBody>
      </p:sp>
      <p:sp>
        <p:nvSpPr>
          <p:cNvPr id="9" name="Dymek mowy: prostokąt 8">
            <a:extLst>
              <a:ext uri="{FF2B5EF4-FFF2-40B4-BE49-F238E27FC236}">
                <a16:creationId xmlns:a16="http://schemas.microsoft.com/office/drawing/2014/main" id="{D0097B99-8028-43E5-8D48-81F5B39F9BB1}"/>
              </a:ext>
            </a:extLst>
          </p:cNvPr>
          <p:cNvSpPr/>
          <p:nvPr/>
        </p:nvSpPr>
        <p:spPr>
          <a:xfrm>
            <a:off x="4700710" y="1078150"/>
            <a:ext cx="1887514" cy="504056"/>
          </a:xfrm>
          <a:prstGeom prst="wedge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l-PL" dirty="0"/>
              <a:t>New </a:t>
            </a:r>
            <a:r>
              <a:rPr lang="pl-PL" dirty="0" err="1"/>
              <a:t>Year’s</a:t>
            </a:r>
            <a:r>
              <a:rPr lang="pl-PL" dirty="0"/>
              <a:t> </a:t>
            </a:r>
            <a:r>
              <a:rPr lang="pl-PL" dirty="0" err="1"/>
              <a:t>Eve</a:t>
            </a:r>
            <a:endParaRPr lang="en-US" dirty="0"/>
          </a:p>
        </p:txBody>
      </p:sp>
      <p:sp>
        <p:nvSpPr>
          <p:cNvPr id="10" name="Prostokąt 9">
            <a:extLst>
              <a:ext uri="{FF2B5EF4-FFF2-40B4-BE49-F238E27FC236}">
                <a16:creationId xmlns:a16="http://schemas.microsoft.com/office/drawing/2014/main" id="{9B64D8E5-57E8-4DF5-BA74-C2E9BBB3E193}"/>
              </a:ext>
            </a:extLst>
          </p:cNvPr>
          <p:cNvSpPr/>
          <p:nvPr/>
        </p:nvSpPr>
        <p:spPr>
          <a:xfrm>
            <a:off x="332456" y="1105574"/>
            <a:ext cx="8249000" cy="1200329"/>
          </a:xfrm>
          <a:prstGeom prst="rect">
            <a:avLst/>
          </a:prstGeom>
        </p:spPr>
        <p:txBody>
          <a:bodyPr wrap="square">
            <a:spAutoFit/>
          </a:bodyPr>
          <a:lstStyle/>
          <a:p>
            <a:r>
              <a:rPr lang="en-US" sz="2400" dirty="0"/>
              <a:t>Calendar</a:t>
            </a:r>
          </a:p>
          <a:p>
            <a:r>
              <a:rPr lang="en-US" sz="2400" dirty="0"/>
              <a:t>effects</a:t>
            </a:r>
          </a:p>
          <a:p>
            <a:endParaRPr lang="en-US" sz="2400" dirty="0"/>
          </a:p>
        </p:txBody>
      </p:sp>
    </p:spTree>
    <p:extLst>
      <p:ext uri="{BB962C8B-B14F-4D97-AF65-F5344CB8AC3E}">
        <p14:creationId xmlns:p14="http://schemas.microsoft.com/office/powerpoint/2010/main" val="375342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10" presetClass="entr" presetSubtype="0" fill="hold" grpId="0" nodeType="withEffect">
                                  <p:stCondLst>
                                    <p:cond delay="22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2" name="pole tekstowe 1">
            <a:extLst>
              <a:ext uri="{FF2B5EF4-FFF2-40B4-BE49-F238E27FC236}">
                <a16:creationId xmlns:a16="http://schemas.microsoft.com/office/drawing/2014/main" id="{B95D10A3-63E9-49E1-B925-CDC4A4A2B726}"/>
              </a:ext>
            </a:extLst>
          </p:cNvPr>
          <p:cNvSpPr txBox="1"/>
          <p:nvPr/>
        </p:nvSpPr>
        <p:spPr>
          <a:xfrm>
            <a:off x="755576" y="1196752"/>
            <a:ext cx="6624736" cy="369332"/>
          </a:xfrm>
          <a:prstGeom prst="rect">
            <a:avLst/>
          </a:prstGeom>
          <a:noFill/>
        </p:spPr>
        <p:txBody>
          <a:bodyPr wrap="square" rtlCol="0">
            <a:spAutoFit/>
          </a:bodyPr>
          <a:lstStyle/>
          <a:p>
            <a:r>
              <a:rPr lang="pl-PL" dirty="0"/>
              <a:t>R-</a:t>
            </a:r>
            <a:r>
              <a:rPr lang="pl-PL" dirty="0" err="1"/>
              <a:t>squared</a:t>
            </a:r>
            <a:r>
              <a:rPr lang="pl-PL" dirty="0"/>
              <a:t> (</a:t>
            </a:r>
            <a:r>
              <a:rPr lang="pl-PL" dirty="0" err="1"/>
              <a:t>capital</a:t>
            </a:r>
            <a:r>
              <a:rPr lang="pl-PL" dirty="0"/>
              <a:t> region - 15 </a:t>
            </a:r>
            <a:r>
              <a:rPr lang="pl-PL" dirty="0" err="1"/>
              <a:t>periods</a:t>
            </a:r>
            <a:r>
              <a:rPr lang="pl-PL" dirty="0"/>
              <a:t>, 3 </a:t>
            </a:r>
            <a:r>
              <a:rPr lang="pl-PL" dirty="0" err="1"/>
              <a:t>variables</a:t>
            </a:r>
            <a:r>
              <a:rPr lang="pl-PL" dirty="0"/>
              <a:t>)</a:t>
            </a:r>
          </a:p>
        </p:txBody>
      </p:sp>
      <p:graphicFrame>
        <p:nvGraphicFramePr>
          <p:cNvPr id="10" name="Symbol zastępczy zawartości 3">
            <a:extLst>
              <a:ext uri="{FF2B5EF4-FFF2-40B4-BE49-F238E27FC236}">
                <a16:creationId xmlns:a16="http://schemas.microsoft.com/office/drawing/2014/main" id="{2023DC07-6C4F-4F52-AFC5-7CB6F03BF2E9}"/>
              </a:ext>
            </a:extLst>
          </p:cNvPr>
          <p:cNvGraphicFramePr>
            <a:graphicFrameLocks noGrp="1"/>
          </p:cNvGraphicFramePr>
          <p:nvPr>
            <p:ph idx="1"/>
            <p:extLst/>
          </p:nvPr>
        </p:nvGraphicFramePr>
        <p:xfrm>
          <a:off x="252412" y="1700808"/>
          <a:ext cx="8064001" cy="1812508"/>
        </p:xfrm>
        <a:graphic>
          <a:graphicData uri="http://schemas.openxmlformats.org/drawingml/2006/table">
            <a:tbl>
              <a:tblPr firstRow="1" bandRow="1">
                <a:tableStyleId>{5C22544A-7EE6-4342-B048-85BDC9FD1C3A}</a:tableStyleId>
              </a:tblPr>
              <a:tblGrid>
                <a:gridCol w="1813942">
                  <a:extLst>
                    <a:ext uri="{9D8B030D-6E8A-4147-A177-3AD203B41FA5}">
                      <a16:colId xmlns:a16="http://schemas.microsoft.com/office/drawing/2014/main" val="4031190983"/>
                    </a:ext>
                  </a:extLst>
                </a:gridCol>
                <a:gridCol w="1478704">
                  <a:extLst>
                    <a:ext uri="{9D8B030D-6E8A-4147-A177-3AD203B41FA5}">
                      <a16:colId xmlns:a16="http://schemas.microsoft.com/office/drawing/2014/main" val="4246463142"/>
                    </a:ext>
                  </a:extLst>
                </a:gridCol>
                <a:gridCol w="1545918">
                  <a:extLst>
                    <a:ext uri="{9D8B030D-6E8A-4147-A177-3AD203B41FA5}">
                      <a16:colId xmlns:a16="http://schemas.microsoft.com/office/drawing/2014/main" val="15359684"/>
                    </a:ext>
                  </a:extLst>
                </a:gridCol>
                <a:gridCol w="1653474">
                  <a:extLst>
                    <a:ext uri="{9D8B030D-6E8A-4147-A177-3AD203B41FA5}">
                      <a16:colId xmlns:a16="http://schemas.microsoft.com/office/drawing/2014/main" val="135898581"/>
                    </a:ext>
                  </a:extLst>
                </a:gridCol>
                <a:gridCol w="1571963">
                  <a:extLst>
                    <a:ext uri="{9D8B030D-6E8A-4147-A177-3AD203B41FA5}">
                      <a16:colId xmlns:a16="http://schemas.microsoft.com/office/drawing/2014/main" val="1485453873"/>
                    </a:ext>
                  </a:extLst>
                </a:gridCol>
              </a:tblGrid>
              <a:tr h="185420">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altLang="pl-PL" sz="1600" dirty="0"/>
                        <a:t>Method</a:t>
                      </a:r>
                      <a:endParaRPr lang="pl-PL" sz="1600" dirty="0"/>
                    </a:p>
                  </a:txBody>
                  <a:tcPr anchor="ctr">
                    <a:solidFill>
                      <a:srgbClr val="00B0F0"/>
                    </a:solidFill>
                  </a:tcPr>
                </a:tc>
                <a:tc gridSpan="2">
                  <a:txBody>
                    <a:bodyPr/>
                    <a:lstStyle/>
                    <a:p>
                      <a:pPr algn="ctr"/>
                      <a:r>
                        <a:rPr lang="pl-PL" sz="1600" dirty="0" err="1"/>
                        <a:t>Tourists</a:t>
                      </a:r>
                      <a:endParaRPr lang="pl-PL" sz="1600" dirty="0"/>
                    </a:p>
                  </a:txBody>
                  <a:tcPr anchor="ctr">
                    <a:solidFill>
                      <a:srgbClr val="00B0F0"/>
                    </a:solidFill>
                  </a:tcPr>
                </a:tc>
                <a:tc hMerge="1">
                  <a:txBody>
                    <a:bodyPr/>
                    <a:lstStyle/>
                    <a:p>
                      <a:endParaRPr lang="pl-PL" dirty="0"/>
                    </a:p>
                  </a:txBody>
                  <a:tcPr/>
                </a:tc>
                <a:tc gridSpan="2">
                  <a:txBody>
                    <a:bodyPr/>
                    <a:lstStyle/>
                    <a:p>
                      <a:pPr algn="ctr"/>
                      <a:r>
                        <a:rPr lang="pl-PL" sz="1600" dirty="0" err="1"/>
                        <a:t>Nights</a:t>
                      </a:r>
                      <a:r>
                        <a:rPr lang="pl-PL" sz="1600" dirty="0"/>
                        <a:t> </a:t>
                      </a:r>
                      <a:r>
                        <a:rPr lang="pl-PL" sz="1600" dirty="0" err="1"/>
                        <a:t>spent</a:t>
                      </a:r>
                      <a:endParaRPr lang="pl-PL" sz="1600" dirty="0"/>
                    </a:p>
                  </a:txBody>
                  <a:tcPr anchor="ctr">
                    <a:solidFill>
                      <a:srgbClr val="00B0F0"/>
                    </a:solidFill>
                  </a:tcPr>
                </a:tc>
                <a:tc hMerge="1">
                  <a:txBody>
                    <a:bodyPr/>
                    <a:lstStyle/>
                    <a:p>
                      <a:endParaRPr lang="pl-PL" dirty="0"/>
                    </a:p>
                  </a:txBody>
                  <a:tcPr/>
                </a:tc>
                <a:extLst>
                  <a:ext uri="{0D108BD9-81ED-4DB2-BD59-A6C34878D82A}">
                    <a16:rowId xmlns:a16="http://schemas.microsoft.com/office/drawing/2014/main" val="3527715570"/>
                  </a:ext>
                </a:extLst>
              </a:tr>
              <a:tr h="185420">
                <a:tc vMerge="1">
                  <a:txBody>
                    <a:bodyPr/>
                    <a:lstStyle/>
                    <a:p>
                      <a:endParaRPr lang="pl-PL"/>
                    </a:p>
                  </a:txBody>
                  <a:tcPr/>
                </a:tc>
                <a:tc>
                  <a:txBody>
                    <a:bodyPr/>
                    <a:lstStyle/>
                    <a:p>
                      <a:pPr algn="ctr"/>
                      <a:r>
                        <a:rPr lang="pl-PL" sz="1600" b="1" kern="1200" dirty="0" err="1">
                          <a:solidFill>
                            <a:schemeClr val="lt1"/>
                          </a:solidFill>
                          <a:latin typeface="+mn-lt"/>
                          <a:ea typeface="+mn-ea"/>
                          <a:cs typeface="+mn-cs"/>
                        </a:rPr>
                        <a:t>Low</a:t>
                      </a:r>
                      <a:r>
                        <a:rPr lang="pl-PL" sz="1600" b="1" kern="1200" dirty="0">
                          <a:solidFill>
                            <a:schemeClr val="lt1"/>
                          </a:solidFill>
                          <a:latin typeface="+mn-lt"/>
                          <a:ea typeface="+mn-ea"/>
                          <a:cs typeface="+mn-cs"/>
                        </a:rPr>
                        <a:t>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sz="1600" b="1" kern="1200" dirty="0">
                          <a:solidFill>
                            <a:schemeClr val="lt1"/>
                          </a:solidFill>
                          <a:latin typeface="+mn-lt"/>
                          <a:ea typeface="+mn-ea"/>
                          <a:cs typeface="+mn-cs"/>
                        </a:rPr>
                        <a:t>High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algn="ctr"/>
                      <a:r>
                        <a:rPr lang="pl-PL" sz="1600" b="1" kern="1200" dirty="0" err="1">
                          <a:solidFill>
                            <a:schemeClr val="lt1"/>
                          </a:solidFill>
                          <a:latin typeface="+mn-lt"/>
                          <a:ea typeface="+mn-ea"/>
                          <a:cs typeface="+mn-cs"/>
                        </a:rPr>
                        <a:t>Low</a:t>
                      </a:r>
                      <a:r>
                        <a:rPr lang="pl-PL" sz="1600" b="1" kern="1200" dirty="0">
                          <a:solidFill>
                            <a:schemeClr val="lt1"/>
                          </a:solidFill>
                          <a:latin typeface="+mn-lt"/>
                          <a:ea typeface="+mn-ea"/>
                          <a:cs typeface="+mn-cs"/>
                        </a:rPr>
                        <a:t>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sz="1600" b="1" kern="1200" dirty="0">
                          <a:solidFill>
                            <a:schemeClr val="lt1"/>
                          </a:solidFill>
                          <a:latin typeface="+mn-lt"/>
                          <a:ea typeface="+mn-ea"/>
                          <a:cs typeface="+mn-cs"/>
                        </a:rPr>
                        <a:t>High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extLst>
                  <a:ext uri="{0D108BD9-81ED-4DB2-BD59-A6C34878D82A}">
                    <a16:rowId xmlns:a16="http://schemas.microsoft.com/office/drawing/2014/main" val="2749191633"/>
                  </a:ext>
                </a:extLst>
              </a:tr>
              <a:tr h="400268">
                <a:tc>
                  <a:txBody>
                    <a:bodyPr/>
                    <a:lstStyle/>
                    <a:p>
                      <a:pPr algn="ctr"/>
                      <a:r>
                        <a:rPr lang="pl-PL" sz="1600" dirty="0"/>
                        <a:t>LASSO</a:t>
                      </a:r>
                    </a:p>
                  </a:txBody>
                  <a:tcPr anchor="ctr"/>
                </a:tc>
                <a:tc>
                  <a:txBody>
                    <a:bodyPr/>
                    <a:lstStyle/>
                    <a:p>
                      <a:pPr algn="ctr" fontAlgn="b"/>
                      <a:r>
                        <a:rPr lang="pl-PL" sz="1600" dirty="0">
                          <a:effectLst/>
                        </a:rPr>
                        <a:t>0.9946</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0.8910</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0.0000</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0.2448</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935577548"/>
                  </a:ext>
                </a:extLst>
              </a:tr>
              <a:tr h="370840">
                <a:tc>
                  <a:txBody>
                    <a:bodyPr/>
                    <a:lstStyle/>
                    <a:p>
                      <a:pPr algn="ctr"/>
                      <a:r>
                        <a:rPr lang="pl-PL" sz="1600" dirty="0"/>
                        <a:t>Log-</a:t>
                      </a:r>
                      <a:r>
                        <a:rPr lang="pl-PL" sz="1600" dirty="0" err="1"/>
                        <a:t>linear</a:t>
                      </a:r>
                      <a:endParaRPr lang="pl-PL" sz="1600" dirty="0"/>
                    </a:p>
                  </a:txBody>
                  <a:tcPr anchor="ctr"/>
                </a:tc>
                <a:tc>
                  <a:txBody>
                    <a:bodyPr/>
                    <a:lstStyle/>
                    <a:p>
                      <a:pPr algn="ctr" fontAlgn="b"/>
                      <a:r>
                        <a:rPr lang="pl-PL" sz="1600" dirty="0">
                          <a:effectLst/>
                        </a:rPr>
                        <a:t>0.9992</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0.3558</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0.9993</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0.2989</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37807043"/>
                  </a:ext>
                </a:extLst>
              </a:tr>
              <a:tr h="370840">
                <a:tc>
                  <a:txBody>
                    <a:bodyPr/>
                    <a:lstStyle/>
                    <a:p>
                      <a:pPr algn="ctr"/>
                      <a:r>
                        <a:rPr lang="pl-PL" sz="1600" dirty="0" err="1"/>
                        <a:t>Shrinkage</a:t>
                      </a:r>
                      <a:endParaRPr lang="pl-PL" sz="1600" dirty="0"/>
                    </a:p>
                  </a:txBody>
                  <a:tcPr anchor="ctr"/>
                </a:tc>
                <a:tc>
                  <a:txBody>
                    <a:bodyPr/>
                    <a:lstStyle/>
                    <a:p>
                      <a:pPr algn="ctr" fontAlgn="b"/>
                      <a:r>
                        <a:rPr lang="pl-PL" sz="1600" dirty="0">
                          <a:effectLst/>
                        </a:rPr>
                        <a:t>0.9952</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0.8768</a:t>
                      </a:r>
                      <a:endParaRPr lang="pl-PL" sz="1600" kern="1200" dirty="0">
                        <a:solidFill>
                          <a:schemeClr val="dk1"/>
                        </a:solidFill>
                        <a:latin typeface="+mn-lt"/>
                        <a:ea typeface="+mn-ea"/>
                        <a:cs typeface="+mn-cs"/>
                      </a:endParaRPr>
                    </a:p>
                  </a:txBody>
                  <a:tcPr marL="7620" marR="7620" marT="7620" marB="0" anchor="ctr"/>
                </a:tc>
                <a:tc>
                  <a:txBody>
                    <a:bodyPr/>
                    <a:lstStyle/>
                    <a:p>
                      <a:pPr marL="0" marR="0" lvl="0" indent="0" algn="ctr" defTabSz="914354" rtl="0" eaLnBrk="1" fontAlgn="b" latinLnBrk="0" hangingPunct="1">
                        <a:lnSpc>
                          <a:spcPct val="100000"/>
                        </a:lnSpc>
                        <a:spcBef>
                          <a:spcPts val="0"/>
                        </a:spcBef>
                        <a:spcAft>
                          <a:spcPts val="0"/>
                        </a:spcAft>
                        <a:buClrTx/>
                        <a:buSzTx/>
                        <a:buFontTx/>
                        <a:buNone/>
                        <a:tabLst/>
                        <a:defRPr/>
                      </a:pPr>
                      <a:r>
                        <a:rPr lang="pl-PL" sz="1600" dirty="0">
                          <a:effectLst/>
                        </a:rPr>
                        <a:t>0.9927</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0.8474</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4219072498"/>
                  </a:ext>
                </a:extLst>
              </a:tr>
            </a:tbl>
          </a:graphicData>
        </a:graphic>
      </p:graphicFrame>
    </p:spTree>
    <p:extLst>
      <p:ext uri="{BB962C8B-B14F-4D97-AF65-F5344CB8AC3E}">
        <p14:creationId xmlns:p14="http://schemas.microsoft.com/office/powerpoint/2010/main" val="314841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214282" y="142852"/>
            <a:ext cx="8639175" cy="720000"/>
          </a:xfrm>
        </p:spPr>
        <p:txBody>
          <a:bodyPr>
            <a:noAutofit/>
          </a:bodyPr>
          <a:lstStyle/>
          <a:p>
            <a:pPr algn="ctr">
              <a:lnSpc>
                <a:spcPct val="150000"/>
              </a:lnSpc>
            </a:pPr>
            <a:br>
              <a:rPr lang="pl-PL" sz="2400" dirty="0">
                <a:latin typeface="Arial" pitchFamily="34" charset="0"/>
                <a:ea typeface="Fira Sans" panose="020B0503050000020004" pitchFamily="34" charset="0"/>
                <a:cs typeface="Arial" pitchFamily="34" charset="0"/>
              </a:rPr>
            </a:br>
            <a:r>
              <a:rPr lang="en-GB" sz="2400" dirty="0">
                <a:latin typeface="Arial" pitchFamily="34" charset="0"/>
                <a:cs typeface="Arial" pitchFamily="34" charset="0"/>
              </a:rPr>
              <a:t> T</a:t>
            </a:r>
            <a:r>
              <a:rPr lang="pl-PL" sz="2400" dirty="0" err="1">
                <a:latin typeface="Arial" pitchFamily="34" charset="0"/>
                <a:cs typeface="Arial" pitchFamily="34" charset="0"/>
              </a:rPr>
              <a:t>emporal</a:t>
            </a:r>
            <a:r>
              <a:rPr lang="en-US" sz="2400" dirty="0">
                <a:latin typeface="Arial" pitchFamily="34" charset="0"/>
                <a:cs typeface="Arial" pitchFamily="34" charset="0"/>
              </a:rPr>
              <a:t> disaggregation</a:t>
            </a:r>
            <a:endParaRPr lang="pl-PL" sz="2400" dirty="0">
              <a:latin typeface="Arial" pitchFamily="34" charset="0"/>
              <a:cs typeface="Arial" pitchFamily="34" charset="0"/>
            </a:endParaRPr>
          </a:p>
        </p:txBody>
      </p:sp>
      <p:sp>
        <p:nvSpPr>
          <p:cNvPr id="2" name="pole tekstowe 1">
            <a:extLst>
              <a:ext uri="{FF2B5EF4-FFF2-40B4-BE49-F238E27FC236}">
                <a16:creationId xmlns:a16="http://schemas.microsoft.com/office/drawing/2014/main" id="{B95D10A3-63E9-49E1-B925-CDC4A4A2B726}"/>
              </a:ext>
            </a:extLst>
          </p:cNvPr>
          <p:cNvSpPr txBox="1"/>
          <p:nvPr/>
        </p:nvSpPr>
        <p:spPr>
          <a:xfrm>
            <a:off x="755576" y="1196752"/>
            <a:ext cx="6624736" cy="369332"/>
          </a:xfrm>
          <a:prstGeom prst="rect">
            <a:avLst/>
          </a:prstGeom>
          <a:noFill/>
        </p:spPr>
        <p:txBody>
          <a:bodyPr wrap="square" rtlCol="0">
            <a:spAutoFit/>
          </a:bodyPr>
          <a:lstStyle/>
          <a:p>
            <a:r>
              <a:rPr lang="pl-PL" dirty="0"/>
              <a:t>R-</a:t>
            </a:r>
            <a:r>
              <a:rPr lang="pl-PL" dirty="0" err="1"/>
              <a:t>squared</a:t>
            </a:r>
            <a:r>
              <a:rPr lang="pl-PL" dirty="0"/>
              <a:t> (</a:t>
            </a:r>
            <a:r>
              <a:rPr lang="pl-PL" dirty="0" err="1"/>
              <a:t>our</a:t>
            </a:r>
            <a:r>
              <a:rPr lang="pl-PL" dirty="0"/>
              <a:t> region - 15 </a:t>
            </a:r>
            <a:r>
              <a:rPr lang="pl-PL" dirty="0" err="1"/>
              <a:t>periods</a:t>
            </a:r>
            <a:r>
              <a:rPr lang="pl-PL" dirty="0"/>
              <a:t>, 3 </a:t>
            </a:r>
            <a:r>
              <a:rPr lang="pl-PL" dirty="0" err="1"/>
              <a:t>variables</a:t>
            </a:r>
            <a:r>
              <a:rPr lang="pl-PL" dirty="0"/>
              <a:t>)</a:t>
            </a:r>
          </a:p>
        </p:txBody>
      </p:sp>
      <p:graphicFrame>
        <p:nvGraphicFramePr>
          <p:cNvPr id="10" name="Symbol zastępczy zawartości 3">
            <a:extLst>
              <a:ext uri="{FF2B5EF4-FFF2-40B4-BE49-F238E27FC236}">
                <a16:creationId xmlns:a16="http://schemas.microsoft.com/office/drawing/2014/main" id="{2023DC07-6C4F-4F52-AFC5-7CB6F03BF2E9}"/>
              </a:ext>
            </a:extLst>
          </p:cNvPr>
          <p:cNvGraphicFramePr>
            <a:graphicFrameLocks noGrp="1"/>
          </p:cNvGraphicFramePr>
          <p:nvPr>
            <p:ph idx="1"/>
            <p:extLst/>
          </p:nvPr>
        </p:nvGraphicFramePr>
        <p:xfrm>
          <a:off x="252412" y="1700808"/>
          <a:ext cx="8064001" cy="1812508"/>
        </p:xfrm>
        <a:graphic>
          <a:graphicData uri="http://schemas.openxmlformats.org/drawingml/2006/table">
            <a:tbl>
              <a:tblPr firstRow="1" bandRow="1">
                <a:tableStyleId>{5C22544A-7EE6-4342-B048-85BDC9FD1C3A}</a:tableStyleId>
              </a:tblPr>
              <a:tblGrid>
                <a:gridCol w="1813942">
                  <a:extLst>
                    <a:ext uri="{9D8B030D-6E8A-4147-A177-3AD203B41FA5}">
                      <a16:colId xmlns:a16="http://schemas.microsoft.com/office/drawing/2014/main" val="4031190983"/>
                    </a:ext>
                  </a:extLst>
                </a:gridCol>
                <a:gridCol w="1478704">
                  <a:extLst>
                    <a:ext uri="{9D8B030D-6E8A-4147-A177-3AD203B41FA5}">
                      <a16:colId xmlns:a16="http://schemas.microsoft.com/office/drawing/2014/main" val="4246463142"/>
                    </a:ext>
                  </a:extLst>
                </a:gridCol>
                <a:gridCol w="1545918">
                  <a:extLst>
                    <a:ext uri="{9D8B030D-6E8A-4147-A177-3AD203B41FA5}">
                      <a16:colId xmlns:a16="http://schemas.microsoft.com/office/drawing/2014/main" val="15359684"/>
                    </a:ext>
                  </a:extLst>
                </a:gridCol>
                <a:gridCol w="1653474">
                  <a:extLst>
                    <a:ext uri="{9D8B030D-6E8A-4147-A177-3AD203B41FA5}">
                      <a16:colId xmlns:a16="http://schemas.microsoft.com/office/drawing/2014/main" val="135898581"/>
                    </a:ext>
                  </a:extLst>
                </a:gridCol>
                <a:gridCol w="1571963">
                  <a:extLst>
                    <a:ext uri="{9D8B030D-6E8A-4147-A177-3AD203B41FA5}">
                      <a16:colId xmlns:a16="http://schemas.microsoft.com/office/drawing/2014/main" val="1485453873"/>
                    </a:ext>
                  </a:extLst>
                </a:gridCol>
              </a:tblGrid>
              <a:tr h="185420">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altLang="pl-PL" sz="1600" dirty="0"/>
                        <a:t>Method</a:t>
                      </a:r>
                      <a:endParaRPr lang="pl-PL" sz="1600" dirty="0"/>
                    </a:p>
                  </a:txBody>
                  <a:tcPr anchor="ctr">
                    <a:solidFill>
                      <a:srgbClr val="00B0F0"/>
                    </a:solidFill>
                  </a:tcPr>
                </a:tc>
                <a:tc gridSpan="2">
                  <a:txBody>
                    <a:bodyPr/>
                    <a:lstStyle/>
                    <a:p>
                      <a:pPr algn="ctr"/>
                      <a:r>
                        <a:rPr lang="pl-PL" sz="1600" dirty="0" err="1"/>
                        <a:t>Tourists</a:t>
                      </a:r>
                      <a:endParaRPr lang="pl-PL" sz="1600" dirty="0"/>
                    </a:p>
                  </a:txBody>
                  <a:tcPr anchor="ctr">
                    <a:solidFill>
                      <a:srgbClr val="00B0F0"/>
                    </a:solidFill>
                  </a:tcPr>
                </a:tc>
                <a:tc hMerge="1">
                  <a:txBody>
                    <a:bodyPr/>
                    <a:lstStyle/>
                    <a:p>
                      <a:endParaRPr lang="pl-PL" dirty="0"/>
                    </a:p>
                  </a:txBody>
                  <a:tcPr/>
                </a:tc>
                <a:tc gridSpan="2">
                  <a:txBody>
                    <a:bodyPr/>
                    <a:lstStyle/>
                    <a:p>
                      <a:pPr algn="ctr"/>
                      <a:r>
                        <a:rPr lang="pl-PL" sz="1600" dirty="0" err="1"/>
                        <a:t>Nights</a:t>
                      </a:r>
                      <a:r>
                        <a:rPr lang="pl-PL" sz="1600" dirty="0"/>
                        <a:t> </a:t>
                      </a:r>
                      <a:r>
                        <a:rPr lang="pl-PL" sz="1600" dirty="0" err="1"/>
                        <a:t>spent</a:t>
                      </a:r>
                      <a:endParaRPr lang="pl-PL" sz="1600" dirty="0"/>
                    </a:p>
                  </a:txBody>
                  <a:tcPr anchor="ctr">
                    <a:solidFill>
                      <a:srgbClr val="00B0F0"/>
                    </a:solidFill>
                  </a:tcPr>
                </a:tc>
                <a:tc hMerge="1">
                  <a:txBody>
                    <a:bodyPr/>
                    <a:lstStyle/>
                    <a:p>
                      <a:endParaRPr lang="pl-PL" dirty="0"/>
                    </a:p>
                  </a:txBody>
                  <a:tcPr/>
                </a:tc>
                <a:extLst>
                  <a:ext uri="{0D108BD9-81ED-4DB2-BD59-A6C34878D82A}">
                    <a16:rowId xmlns:a16="http://schemas.microsoft.com/office/drawing/2014/main" val="3527715570"/>
                  </a:ext>
                </a:extLst>
              </a:tr>
              <a:tr h="185420">
                <a:tc vMerge="1">
                  <a:txBody>
                    <a:bodyPr/>
                    <a:lstStyle/>
                    <a:p>
                      <a:endParaRPr lang="pl-PL"/>
                    </a:p>
                  </a:txBody>
                  <a:tcPr/>
                </a:tc>
                <a:tc>
                  <a:txBody>
                    <a:bodyPr/>
                    <a:lstStyle/>
                    <a:p>
                      <a:pPr algn="ctr"/>
                      <a:r>
                        <a:rPr lang="pl-PL" sz="1600" b="1" kern="1200" dirty="0" err="1">
                          <a:solidFill>
                            <a:schemeClr val="lt1"/>
                          </a:solidFill>
                          <a:latin typeface="+mn-lt"/>
                          <a:ea typeface="+mn-ea"/>
                          <a:cs typeface="+mn-cs"/>
                        </a:rPr>
                        <a:t>Low</a:t>
                      </a:r>
                      <a:r>
                        <a:rPr lang="pl-PL" sz="1600" b="1" kern="1200" dirty="0">
                          <a:solidFill>
                            <a:schemeClr val="lt1"/>
                          </a:solidFill>
                          <a:latin typeface="+mn-lt"/>
                          <a:ea typeface="+mn-ea"/>
                          <a:cs typeface="+mn-cs"/>
                        </a:rPr>
                        <a:t>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sz="1600" b="1" kern="1200" dirty="0">
                          <a:solidFill>
                            <a:schemeClr val="lt1"/>
                          </a:solidFill>
                          <a:latin typeface="+mn-lt"/>
                          <a:ea typeface="+mn-ea"/>
                          <a:cs typeface="+mn-cs"/>
                        </a:rPr>
                        <a:t>High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algn="ctr"/>
                      <a:r>
                        <a:rPr lang="pl-PL" sz="1600" b="1" kern="1200" dirty="0" err="1">
                          <a:solidFill>
                            <a:schemeClr val="lt1"/>
                          </a:solidFill>
                          <a:latin typeface="+mn-lt"/>
                          <a:ea typeface="+mn-ea"/>
                          <a:cs typeface="+mn-cs"/>
                        </a:rPr>
                        <a:t>Low</a:t>
                      </a:r>
                      <a:r>
                        <a:rPr lang="pl-PL" sz="1600" b="1" kern="1200" dirty="0">
                          <a:solidFill>
                            <a:schemeClr val="lt1"/>
                          </a:solidFill>
                          <a:latin typeface="+mn-lt"/>
                          <a:ea typeface="+mn-ea"/>
                          <a:cs typeface="+mn-cs"/>
                        </a:rPr>
                        <a:t>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pl-PL" sz="1600" b="1" kern="1200" dirty="0">
                          <a:solidFill>
                            <a:schemeClr val="lt1"/>
                          </a:solidFill>
                          <a:latin typeface="+mn-lt"/>
                          <a:ea typeface="+mn-ea"/>
                          <a:cs typeface="+mn-cs"/>
                        </a:rPr>
                        <a:t>High </a:t>
                      </a:r>
                      <a:r>
                        <a:rPr lang="pl-PL" sz="1600" b="1" kern="1200" dirty="0" err="1">
                          <a:solidFill>
                            <a:schemeClr val="lt1"/>
                          </a:solidFill>
                          <a:latin typeface="+mn-lt"/>
                          <a:ea typeface="+mn-ea"/>
                          <a:cs typeface="+mn-cs"/>
                        </a:rPr>
                        <a:t>Frequency</a:t>
                      </a:r>
                      <a:endParaRPr lang="pl-PL" sz="1600" b="1" kern="1200" dirty="0">
                        <a:solidFill>
                          <a:schemeClr val="lt1"/>
                        </a:solidFill>
                        <a:latin typeface="+mn-lt"/>
                        <a:ea typeface="+mn-ea"/>
                        <a:cs typeface="+mn-cs"/>
                      </a:endParaRPr>
                    </a:p>
                  </a:txBody>
                  <a:tcPr anchor="ctr">
                    <a:solidFill>
                      <a:srgbClr val="00B0F0"/>
                    </a:solidFill>
                  </a:tcPr>
                </a:tc>
                <a:extLst>
                  <a:ext uri="{0D108BD9-81ED-4DB2-BD59-A6C34878D82A}">
                    <a16:rowId xmlns:a16="http://schemas.microsoft.com/office/drawing/2014/main" val="2749191633"/>
                  </a:ext>
                </a:extLst>
              </a:tr>
              <a:tr h="400268">
                <a:tc>
                  <a:txBody>
                    <a:bodyPr/>
                    <a:lstStyle/>
                    <a:p>
                      <a:pPr algn="ctr"/>
                      <a:r>
                        <a:rPr lang="pl-PL" sz="1600" dirty="0"/>
                        <a:t>LASSO</a:t>
                      </a:r>
                    </a:p>
                  </a:txBody>
                  <a:tcPr anchor="ctr"/>
                </a:tc>
                <a:tc>
                  <a:txBody>
                    <a:bodyPr/>
                    <a:lstStyle/>
                    <a:p>
                      <a:pPr algn="ctr" fontAlgn="b"/>
                      <a:r>
                        <a:rPr lang="pl-PL" sz="1600" dirty="0">
                          <a:effectLst/>
                        </a:rPr>
                        <a:t>0.9831</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0.8822</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0.9138</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0.2939</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935577548"/>
                  </a:ext>
                </a:extLst>
              </a:tr>
              <a:tr h="370840">
                <a:tc>
                  <a:txBody>
                    <a:bodyPr/>
                    <a:lstStyle/>
                    <a:p>
                      <a:pPr algn="ctr"/>
                      <a:r>
                        <a:rPr lang="pl-PL" sz="1600" dirty="0"/>
                        <a:t>Log-</a:t>
                      </a:r>
                      <a:r>
                        <a:rPr lang="pl-PL" sz="1600" dirty="0" err="1"/>
                        <a:t>linear</a:t>
                      </a:r>
                      <a:endParaRPr lang="pl-PL" sz="1600" dirty="0"/>
                    </a:p>
                  </a:txBody>
                  <a:tcPr anchor="ctr"/>
                </a:tc>
                <a:tc>
                  <a:txBody>
                    <a:bodyPr/>
                    <a:lstStyle/>
                    <a:p>
                      <a:pPr algn="ctr" fontAlgn="b"/>
                      <a:r>
                        <a:rPr lang="pl-PL" sz="1600" dirty="0">
                          <a:effectLst/>
                        </a:rPr>
                        <a:t>0.9996</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0.2639</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0.9996</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0.2299</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337807043"/>
                  </a:ext>
                </a:extLst>
              </a:tr>
              <a:tr h="370840">
                <a:tc>
                  <a:txBody>
                    <a:bodyPr/>
                    <a:lstStyle/>
                    <a:p>
                      <a:pPr algn="ctr"/>
                      <a:r>
                        <a:rPr lang="pl-PL" sz="1600" dirty="0" err="1"/>
                        <a:t>Shrinkage</a:t>
                      </a:r>
                      <a:endParaRPr lang="pl-PL" sz="1600" dirty="0"/>
                    </a:p>
                  </a:txBody>
                  <a:tcPr anchor="ctr"/>
                </a:tc>
                <a:tc>
                  <a:txBody>
                    <a:bodyPr/>
                    <a:lstStyle/>
                    <a:p>
                      <a:pPr algn="ctr" fontAlgn="b"/>
                      <a:r>
                        <a:rPr lang="pl-PL" sz="1600" dirty="0">
                          <a:effectLst/>
                        </a:rPr>
                        <a:t>0.9890</a:t>
                      </a:r>
                      <a:endParaRPr lang="pl-PL" sz="1600" kern="1200" dirty="0">
                        <a:solidFill>
                          <a:schemeClr val="dk1"/>
                        </a:solidFill>
                        <a:latin typeface="+mn-lt"/>
                        <a:ea typeface="+mn-ea"/>
                        <a:cs typeface="+mn-cs"/>
                      </a:endParaRPr>
                    </a:p>
                  </a:txBody>
                  <a:tcPr marL="7620" marR="7620" marT="7620" marB="0" anchor="ctr"/>
                </a:tc>
                <a:tc>
                  <a:txBody>
                    <a:bodyPr/>
                    <a:lstStyle/>
                    <a:p>
                      <a:pPr algn="ctr" fontAlgn="b"/>
                      <a:r>
                        <a:rPr lang="pl-PL" sz="1600" dirty="0">
                          <a:effectLst/>
                        </a:rPr>
                        <a:t>0.8998</a:t>
                      </a:r>
                      <a:endParaRPr lang="pl-PL" sz="1600" kern="1200" dirty="0">
                        <a:solidFill>
                          <a:schemeClr val="dk1"/>
                        </a:solidFill>
                        <a:latin typeface="+mn-lt"/>
                        <a:ea typeface="+mn-ea"/>
                        <a:cs typeface="+mn-cs"/>
                      </a:endParaRPr>
                    </a:p>
                  </a:txBody>
                  <a:tcPr marL="7620" marR="7620" marT="7620" marB="0" anchor="ctr"/>
                </a:tc>
                <a:tc>
                  <a:txBody>
                    <a:bodyPr/>
                    <a:lstStyle/>
                    <a:p>
                      <a:pPr marL="0" marR="0" lvl="0" indent="0" algn="ctr" defTabSz="914354" rtl="0" eaLnBrk="1" fontAlgn="b" latinLnBrk="0" hangingPunct="1">
                        <a:lnSpc>
                          <a:spcPct val="100000"/>
                        </a:lnSpc>
                        <a:spcBef>
                          <a:spcPts val="0"/>
                        </a:spcBef>
                        <a:spcAft>
                          <a:spcPts val="0"/>
                        </a:spcAft>
                        <a:buClrTx/>
                        <a:buSzTx/>
                        <a:buFontTx/>
                        <a:buNone/>
                        <a:tabLst/>
                        <a:defRPr/>
                      </a:pPr>
                      <a:r>
                        <a:rPr lang="pl-PL" sz="1600" dirty="0">
                          <a:effectLst/>
                        </a:rPr>
                        <a:t>0.9751</a:t>
                      </a:r>
                      <a:endParaRPr lang="pl-PL" sz="1600" kern="1200" dirty="0">
                        <a:solidFill>
                          <a:schemeClr val="dk1"/>
                        </a:solidFill>
                        <a:latin typeface="+mn-lt"/>
                        <a:ea typeface="+mn-ea"/>
                        <a:cs typeface="+mn-cs"/>
                      </a:endParaRPr>
                    </a:p>
                  </a:txBody>
                  <a:tcPr marL="7620" marR="7620" marT="7620" marB="0" anchor="ctr"/>
                </a:tc>
                <a:tc>
                  <a:txBody>
                    <a:bodyPr/>
                    <a:lstStyle/>
                    <a:p>
                      <a:pPr marL="0" marR="0" lvl="0" indent="0" algn="ctr" defTabSz="914354" rtl="0" eaLnBrk="1" fontAlgn="b" latinLnBrk="0" hangingPunct="1">
                        <a:lnSpc>
                          <a:spcPct val="100000"/>
                        </a:lnSpc>
                        <a:spcBef>
                          <a:spcPts val="0"/>
                        </a:spcBef>
                        <a:spcAft>
                          <a:spcPts val="0"/>
                        </a:spcAft>
                        <a:buClrTx/>
                        <a:buSzTx/>
                        <a:buFontTx/>
                        <a:buNone/>
                        <a:tabLst/>
                        <a:defRPr/>
                      </a:pPr>
                      <a:r>
                        <a:rPr lang="pl-PL" sz="1600" dirty="0">
                          <a:effectLst/>
                        </a:rPr>
                        <a:t>0.7473</a:t>
                      </a:r>
                      <a:endParaRPr lang="pl-PL" sz="1600" kern="1200" dirty="0">
                        <a:solidFill>
                          <a:schemeClr val="dk1"/>
                        </a:solidFill>
                        <a:latin typeface="+mn-lt"/>
                        <a:ea typeface="+mn-ea"/>
                        <a:cs typeface="+mn-cs"/>
                      </a:endParaRPr>
                    </a:p>
                  </a:txBody>
                  <a:tcPr marL="7620" marR="7620" marT="7620" marB="0" anchor="ctr"/>
                </a:tc>
                <a:extLst>
                  <a:ext uri="{0D108BD9-81ED-4DB2-BD59-A6C34878D82A}">
                    <a16:rowId xmlns:a16="http://schemas.microsoft.com/office/drawing/2014/main" val="4219072498"/>
                  </a:ext>
                </a:extLst>
              </a:tr>
            </a:tbl>
          </a:graphicData>
        </a:graphic>
      </p:graphicFrame>
    </p:spTree>
    <p:extLst>
      <p:ext uri="{BB962C8B-B14F-4D97-AF65-F5344CB8AC3E}">
        <p14:creationId xmlns:p14="http://schemas.microsoft.com/office/powerpoint/2010/main" val="2144172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0"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68"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34</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92364" y="299911"/>
            <a:ext cx="8879512" cy="892552"/>
          </a:xfrm>
          <a:prstGeom prst="rect">
            <a:avLst/>
          </a:prstGeom>
          <a:noFill/>
        </p:spPr>
        <p:txBody>
          <a:bodyPr wrap="square" rtlCol="0">
            <a:spAutoFit/>
          </a:bodyPr>
          <a:lstStyle/>
          <a:p>
            <a:pPr algn="ctr"/>
            <a:r>
              <a:rPr lang="en-GB" sz="2600" b="1" dirty="0">
                <a:solidFill>
                  <a:srgbClr val="001D77"/>
                </a:solidFill>
                <a:latin typeface="Fira Sans" panose="020B0503050000020004" pitchFamily="34" charset="0"/>
                <a:ea typeface="Fira Sans" panose="020B0503050000020004" pitchFamily="34" charset="0"/>
              </a:rPr>
              <a:t>Updating survey frames </a:t>
            </a:r>
            <a:br>
              <a:rPr lang="en-GB" sz="2600" b="1" dirty="0">
                <a:solidFill>
                  <a:srgbClr val="001D77"/>
                </a:solidFill>
                <a:latin typeface="Fira Sans" panose="020B0503050000020004" pitchFamily="34" charset="0"/>
                <a:ea typeface="Fira Sans" panose="020B0503050000020004" pitchFamily="34" charset="0"/>
              </a:rPr>
            </a:br>
            <a:r>
              <a:rPr lang="en-GB" sz="2600" b="1" dirty="0">
                <a:solidFill>
                  <a:srgbClr val="001D77"/>
                </a:solidFill>
                <a:latin typeface="Fira Sans" panose="020B0503050000020004" pitchFamily="34" charset="0"/>
                <a:ea typeface="Fira Sans" panose="020B0503050000020004" pitchFamily="34" charset="0"/>
              </a:rPr>
              <a:t>of accommodation establishments</a:t>
            </a:r>
            <a:endParaRPr lang="en-GB" sz="2200" dirty="0">
              <a:solidFill>
                <a:srgbClr val="001D77"/>
              </a:solidFill>
              <a:latin typeface="Fira Sans" panose="020B0503050000020004" pitchFamily="34" charset="0"/>
              <a:ea typeface="Fira Sans" panose="020B0503050000020004" pitchFamily="34" charset="0"/>
            </a:endParaRPr>
          </a:p>
        </p:txBody>
      </p:sp>
      <p:sp>
        <p:nvSpPr>
          <p:cNvPr id="11" name="Symbol zastępczy zawartości 2"/>
          <p:cNvSpPr txBox="1">
            <a:spLocks/>
          </p:cNvSpPr>
          <p:nvPr/>
        </p:nvSpPr>
        <p:spPr>
          <a:xfrm>
            <a:off x="682319" y="1192462"/>
            <a:ext cx="7706672" cy="166818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ts val="2100"/>
              </a:lnSpc>
              <a:buNone/>
            </a:pPr>
            <a:r>
              <a:rPr lang="en-GB" sz="1500" dirty="0">
                <a:latin typeface="Fira Sans" panose="020B0503050000020004" pitchFamily="34" charset="0"/>
                <a:ea typeface="Fira Sans" panose="020B0503050000020004" pitchFamily="34" charset="0"/>
                <a:cs typeface="Times New Roman" panose="02020603050405020304" pitchFamily="18" charset="0"/>
              </a:rPr>
              <a:t>From Hotels.com and Booking.com there is collected data for </a:t>
            </a:r>
            <a:r>
              <a:rPr lang="en-GB" sz="1500" b="1" dirty="0">
                <a:latin typeface="Fira Sans" panose="020B0503050000020004" pitchFamily="34" charset="0"/>
                <a:ea typeface="Fira Sans" panose="020B0503050000020004" pitchFamily="34" charset="0"/>
                <a:cs typeface="Times New Roman" panose="02020603050405020304" pitchFamily="18" charset="0"/>
              </a:rPr>
              <a:t>15000</a:t>
            </a:r>
            <a:r>
              <a:rPr lang="en-GB" sz="1500" dirty="0">
                <a:latin typeface="Fira Sans" panose="020B0503050000020004" pitchFamily="34" charset="0"/>
                <a:ea typeface="Fira Sans" panose="020B0503050000020004" pitchFamily="34" charset="0"/>
                <a:cs typeface="Times New Roman" panose="02020603050405020304" pitchFamily="18" charset="0"/>
              </a:rPr>
              <a:t> accommodation establishments per month, including 5000 objects with below 9 places to stay.</a:t>
            </a:r>
          </a:p>
          <a:p>
            <a:pPr marL="0" indent="0" algn="just">
              <a:lnSpc>
                <a:spcPts val="2100"/>
              </a:lnSpc>
              <a:buNone/>
            </a:pPr>
            <a:r>
              <a:rPr lang="en-GB" sz="1500" dirty="0">
                <a:latin typeface="Fira Sans" panose="020B0503050000020004" pitchFamily="34" charset="0"/>
                <a:ea typeface="Fira Sans" panose="020B0503050000020004" pitchFamily="34" charset="0"/>
              </a:rPr>
              <a:t>In  2022</a:t>
            </a:r>
            <a:r>
              <a:rPr lang="pl-PL" sz="1500" dirty="0">
                <a:latin typeface="Fira Sans" panose="020B0503050000020004" pitchFamily="34" charset="0"/>
                <a:ea typeface="Fira Sans" panose="020B0503050000020004" pitchFamily="34" charset="0"/>
              </a:rPr>
              <a:t>, </a:t>
            </a:r>
            <a:r>
              <a:rPr lang="en-GB" sz="1500" dirty="0">
                <a:latin typeface="Fira Sans" panose="020B0503050000020004" pitchFamily="34" charset="0"/>
                <a:ea typeface="Fira Sans" panose="020B0503050000020004" pitchFamily="34" charset="0"/>
              </a:rPr>
              <a:t>by using web scraping</a:t>
            </a:r>
            <a:r>
              <a:rPr lang="pl-PL" sz="1500" dirty="0">
                <a:latin typeface="Fira Sans" panose="020B0503050000020004" pitchFamily="34" charset="0"/>
                <a:ea typeface="Fira Sans" panose="020B0503050000020004" pitchFamily="34" charset="0"/>
              </a:rPr>
              <a:t> </a:t>
            </a:r>
            <a:r>
              <a:rPr lang="en-GB" sz="1500" dirty="0">
                <a:latin typeface="Fira Sans" panose="020B0503050000020004" pitchFamily="34" charset="0"/>
                <a:ea typeface="Fira Sans" panose="020B0503050000020004" pitchFamily="34" charset="0"/>
              </a:rPr>
              <a:t>method</a:t>
            </a:r>
            <a:r>
              <a:rPr lang="pl-PL" sz="1500" dirty="0">
                <a:latin typeface="Fira Sans" panose="020B0503050000020004" pitchFamily="34" charset="0"/>
                <a:ea typeface="Fira Sans" panose="020B0503050000020004" pitchFamily="34" charset="0"/>
              </a:rPr>
              <a:t>, </a:t>
            </a:r>
            <a:r>
              <a:rPr lang="en-GB" sz="1500" b="1" dirty="0">
                <a:latin typeface="Fira Sans" panose="020B0503050000020004" pitchFamily="34" charset="0"/>
                <a:ea typeface="Fira Sans" panose="020B0503050000020004" pitchFamily="34" charset="0"/>
              </a:rPr>
              <a:t>239</a:t>
            </a:r>
            <a:r>
              <a:rPr lang="en-GB" sz="1500" dirty="0">
                <a:latin typeface="Fira Sans" panose="020B0503050000020004" pitchFamily="34" charset="0"/>
                <a:ea typeface="Fira Sans" panose="020B0503050000020004" pitchFamily="34" charset="0"/>
              </a:rPr>
              <a:t> new accommodation establishments</a:t>
            </a:r>
            <a:r>
              <a:rPr lang="pl-PL" sz="1500" dirty="0">
                <a:latin typeface="Fira Sans" panose="020B0503050000020004" pitchFamily="34" charset="0"/>
                <a:ea typeface="Fira Sans" panose="020B0503050000020004" pitchFamily="34" charset="0"/>
              </a:rPr>
              <a:t> </a:t>
            </a:r>
            <a:r>
              <a:rPr lang="en-GB" sz="1500" dirty="0">
                <a:latin typeface="Fira Sans" panose="020B0503050000020004" pitchFamily="34" charset="0"/>
                <a:ea typeface="Fira Sans" panose="020B0503050000020004" pitchFamily="34" charset="0"/>
              </a:rPr>
              <a:t> was</a:t>
            </a:r>
            <a:r>
              <a:rPr lang="pl-PL" sz="1500" dirty="0">
                <a:latin typeface="Fira Sans" panose="020B0503050000020004" pitchFamily="34" charset="0"/>
                <a:ea typeface="Fira Sans" panose="020B0503050000020004" pitchFamily="34" charset="0"/>
              </a:rPr>
              <a:t> </a:t>
            </a:r>
            <a:r>
              <a:rPr lang="en-GB" sz="1500" dirty="0">
                <a:latin typeface="Fira Sans" panose="020B0503050000020004" pitchFamily="34" charset="0"/>
                <a:ea typeface="Fira Sans" panose="020B0503050000020004" pitchFamily="34" charset="0"/>
              </a:rPr>
              <a:t>in</a:t>
            </a:r>
            <a:r>
              <a:rPr lang="pl-PL" sz="1500" dirty="0">
                <a:latin typeface="Fira Sans" panose="020B0503050000020004" pitchFamily="34" charset="0"/>
                <a:ea typeface="Fira Sans" panose="020B0503050000020004" pitchFamily="34" charset="0"/>
              </a:rPr>
              <a:t>d</a:t>
            </a:r>
            <a:r>
              <a:rPr lang="en-GB" sz="1500" dirty="0">
                <a:latin typeface="Fira Sans" panose="020B0503050000020004" pitchFamily="34" charset="0"/>
                <a:ea typeface="Fira Sans" panose="020B0503050000020004" pitchFamily="34" charset="0"/>
              </a:rPr>
              <a:t>if</a:t>
            </a:r>
            <a:r>
              <a:rPr lang="pl-PL" sz="1500" dirty="0">
                <a:latin typeface="Fira Sans" panose="020B0503050000020004" pitchFamily="34" charset="0"/>
                <a:ea typeface="Fira Sans" panose="020B0503050000020004" pitchFamily="34" charset="0"/>
              </a:rPr>
              <a:t>i</a:t>
            </a:r>
            <a:r>
              <a:rPr lang="en-GB" sz="1500" dirty="0">
                <a:latin typeface="Fira Sans" panose="020B0503050000020004" pitchFamily="34" charset="0"/>
                <a:ea typeface="Fira Sans" panose="020B0503050000020004" pitchFamily="34" charset="0"/>
              </a:rPr>
              <a:t>ed .</a:t>
            </a:r>
          </a:p>
        </p:txBody>
      </p:sp>
      <p:graphicFrame>
        <p:nvGraphicFramePr>
          <p:cNvPr id="9" name="Wykres 8"/>
          <p:cNvGraphicFramePr>
            <a:graphicFrameLocks/>
          </p:cNvGraphicFramePr>
          <p:nvPr>
            <p:extLst/>
          </p:nvPr>
        </p:nvGraphicFramePr>
        <p:xfrm>
          <a:off x="514109" y="2441196"/>
          <a:ext cx="8039460" cy="3815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14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0"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68"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35</a:t>
            </a:fld>
            <a:endParaRPr lang="pl-PL" sz="1200" b="1" dirty="0">
              <a:solidFill>
                <a:schemeClr val="bg1"/>
              </a:solidFill>
              <a:latin typeface="Arial" panose="020B0604020202020204" pitchFamily="34" charset="0"/>
              <a:cs typeface="Arial" panose="020B0604020202020204" pitchFamily="34" charset="0"/>
            </a:endParaRPr>
          </a:p>
        </p:txBody>
      </p:sp>
      <p:sp>
        <p:nvSpPr>
          <p:cNvPr id="8" name="pole tekstowe 7"/>
          <p:cNvSpPr txBox="1"/>
          <p:nvPr/>
        </p:nvSpPr>
        <p:spPr>
          <a:xfrm>
            <a:off x="229442" y="299911"/>
            <a:ext cx="8618925" cy="492443"/>
          </a:xfrm>
          <a:prstGeom prst="rect">
            <a:avLst/>
          </a:prstGeom>
          <a:noFill/>
        </p:spPr>
        <p:txBody>
          <a:bodyPr wrap="square" rtlCol="0">
            <a:spAutoFit/>
          </a:bodyPr>
          <a:lstStyle/>
          <a:p>
            <a:pPr algn="ctr"/>
            <a:r>
              <a:rPr lang="pl-PL" sz="2600" b="1" dirty="0">
                <a:solidFill>
                  <a:srgbClr val="001D77"/>
                </a:solidFill>
                <a:latin typeface="Fira Sans" panose="020B0503050000020004" pitchFamily="34" charset="0"/>
                <a:ea typeface="Fira Sans" panose="020B0503050000020004" pitchFamily="34" charset="0"/>
              </a:rPr>
              <a:t>Airbnb and </a:t>
            </a:r>
            <a:r>
              <a:rPr lang="pl-PL" sz="2600" b="1" dirty="0" err="1">
                <a:solidFill>
                  <a:srgbClr val="001D77"/>
                </a:solidFill>
                <a:latin typeface="Fira Sans" panose="020B0503050000020004" pitchFamily="34" charset="0"/>
                <a:ea typeface="Fira Sans" panose="020B0503050000020004" pitchFamily="34" charset="0"/>
              </a:rPr>
              <a:t>Booking</a:t>
            </a:r>
            <a:endParaRPr lang="pl-PL" sz="2600" b="1" dirty="0">
              <a:solidFill>
                <a:srgbClr val="001D77"/>
              </a:solidFill>
              <a:latin typeface="Fira Sans" panose="020B0503050000020004" pitchFamily="34" charset="0"/>
              <a:ea typeface="Fira Sans" panose="020B0503050000020004" pitchFamily="34" charset="0"/>
            </a:endParaRPr>
          </a:p>
        </p:txBody>
      </p:sp>
      <p:graphicFrame>
        <p:nvGraphicFramePr>
          <p:cNvPr id="4" name="Tabela 3"/>
          <p:cNvGraphicFramePr>
            <a:graphicFrameLocks noGrp="1"/>
          </p:cNvGraphicFramePr>
          <p:nvPr>
            <p:extLst>
              <p:ext uri="{D42A27DB-BD31-4B8C-83A1-F6EECF244321}">
                <p14:modId xmlns:p14="http://schemas.microsoft.com/office/powerpoint/2010/main" val="1878334193"/>
              </p:ext>
            </p:extLst>
          </p:nvPr>
        </p:nvGraphicFramePr>
        <p:xfrm>
          <a:off x="511728" y="1048624"/>
          <a:ext cx="8072101" cy="4427541"/>
        </p:xfrm>
        <a:graphic>
          <a:graphicData uri="http://schemas.openxmlformats.org/drawingml/2006/table">
            <a:tbl>
              <a:tblPr firstRow="1" firstCol="1" bandRow="1">
                <a:tableStyleId>{5C22544A-7EE6-4342-B048-85BDC9FD1C3A}</a:tableStyleId>
              </a:tblPr>
              <a:tblGrid>
                <a:gridCol w="1450495">
                  <a:extLst>
                    <a:ext uri="{9D8B030D-6E8A-4147-A177-3AD203B41FA5}">
                      <a16:colId xmlns:a16="http://schemas.microsoft.com/office/drawing/2014/main" val="20000"/>
                    </a:ext>
                  </a:extLst>
                </a:gridCol>
                <a:gridCol w="834831">
                  <a:extLst>
                    <a:ext uri="{9D8B030D-6E8A-4147-A177-3AD203B41FA5}">
                      <a16:colId xmlns:a16="http://schemas.microsoft.com/office/drawing/2014/main" val="20001"/>
                    </a:ext>
                  </a:extLst>
                </a:gridCol>
                <a:gridCol w="745537">
                  <a:extLst>
                    <a:ext uri="{9D8B030D-6E8A-4147-A177-3AD203B41FA5}">
                      <a16:colId xmlns:a16="http://schemas.microsoft.com/office/drawing/2014/main" val="20002"/>
                    </a:ext>
                  </a:extLst>
                </a:gridCol>
                <a:gridCol w="882376">
                  <a:extLst>
                    <a:ext uri="{9D8B030D-6E8A-4147-A177-3AD203B41FA5}">
                      <a16:colId xmlns:a16="http://schemas.microsoft.com/office/drawing/2014/main" val="20003"/>
                    </a:ext>
                  </a:extLst>
                </a:gridCol>
                <a:gridCol w="679476">
                  <a:extLst>
                    <a:ext uri="{9D8B030D-6E8A-4147-A177-3AD203B41FA5}">
                      <a16:colId xmlns:a16="http://schemas.microsoft.com/office/drawing/2014/main" val="20004"/>
                    </a:ext>
                  </a:extLst>
                </a:gridCol>
                <a:gridCol w="769129">
                  <a:extLst>
                    <a:ext uri="{9D8B030D-6E8A-4147-A177-3AD203B41FA5}">
                      <a16:colId xmlns:a16="http://schemas.microsoft.com/office/drawing/2014/main" val="20005"/>
                    </a:ext>
                  </a:extLst>
                </a:gridCol>
                <a:gridCol w="811597">
                  <a:extLst>
                    <a:ext uri="{9D8B030D-6E8A-4147-A177-3AD203B41FA5}">
                      <a16:colId xmlns:a16="http://schemas.microsoft.com/office/drawing/2014/main" val="20006"/>
                    </a:ext>
                  </a:extLst>
                </a:gridCol>
                <a:gridCol w="665322">
                  <a:extLst>
                    <a:ext uri="{9D8B030D-6E8A-4147-A177-3AD203B41FA5}">
                      <a16:colId xmlns:a16="http://schemas.microsoft.com/office/drawing/2014/main" val="20007"/>
                    </a:ext>
                  </a:extLst>
                </a:gridCol>
                <a:gridCol w="575668">
                  <a:extLst>
                    <a:ext uri="{9D8B030D-6E8A-4147-A177-3AD203B41FA5}">
                      <a16:colId xmlns:a16="http://schemas.microsoft.com/office/drawing/2014/main" val="20008"/>
                    </a:ext>
                  </a:extLst>
                </a:gridCol>
                <a:gridCol w="657670">
                  <a:extLst>
                    <a:ext uri="{9D8B030D-6E8A-4147-A177-3AD203B41FA5}">
                      <a16:colId xmlns:a16="http://schemas.microsoft.com/office/drawing/2014/main" val="20009"/>
                    </a:ext>
                  </a:extLst>
                </a:gridCol>
              </a:tblGrid>
              <a:tr h="739896">
                <a:tc>
                  <a:txBody>
                    <a:bodyPr/>
                    <a:lstStyle/>
                    <a:p>
                      <a:pPr algn="ctr">
                        <a:lnSpc>
                          <a:spcPct val="107000"/>
                        </a:lnSpc>
                        <a:spcAft>
                          <a:spcPts val="0"/>
                        </a:spcAft>
                      </a:pPr>
                      <a:r>
                        <a:rPr lang="en-GB" sz="800" noProof="0">
                          <a:solidFill>
                            <a:schemeClr val="bg1">
                              <a:lumMod val="95000"/>
                            </a:schemeClr>
                          </a:solidFill>
                          <a:effectLst/>
                          <a:latin typeface="Fira Sans" panose="020B0503050000020004" pitchFamily="34" charset="0"/>
                          <a:ea typeface="Fira Sans" panose="020B0503050000020004" pitchFamily="34" charset="0"/>
                        </a:rPr>
                        <a:t> </a:t>
                      </a:r>
                      <a:endParaRPr lang="en-GB" sz="800" noProof="0">
                        <a:solidFill>
                          <a:schemeClr val="bg1">
                            <a:lumMod val="95000"/>
                          </a:schemeClr>
                        </a:solidFill>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marL="0" indent="0"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Rental income</a:t>
                      </a:r>
                    </a:p>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 in </a:t>
                      </a:r>
                      <a:r>
                        <a:rPr lang="en-GB" sz="800" b="1" i="0" u="none" strike="noStrike" noProof="0" dirty="0" err="1">
                          <a:solidFill>
                            <a:schemeClr val="bg1">
                              <a:lumMod val="95000"/>
                            </a:schemeClr>
                          </a:solidFill>
                          <a:effectLst/>
                          <a:latin typeface="Fira Sans" panose="020B0503050000020004" pitchFamily="34" charset="0"/>
                          <a:ea typeface="Fira Sans" panose="020B0503050000020004" pitchFamily="34" charset="0"/>
                        </a:rPr>
                        <a:t>zł</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Commission from owners </a:t>
                      </a:r>
                    </a:p>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(in </a:t>
                      </a:r>
                      <a:r>
                        <a:rPr lang="en-GB" sz="800" b="1" i="0" u="none" strike="noStrike" noProof="0" dirty="0" err="1">
                          <a:solidFill>
                            <a:schemeClr val="bg1">
                              <a:lumMod val="95000"/>
                            </a:schemeClr>
                          </a:solidFill>
                          <a:effectLst/>
                          <a:latin typeface="Fira Sans" panose="020B0503050000020004" pitchFamily="34" charset="0"/>
                          <a:ea typeface="Fira Sans" panose="020B0503050000020004" pitchFamily="34" charset="0"/>
                        </a:rPr>
                        <a:t>zł</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Commis</a:t>
                      </a:r>
                      <a:r>
                        <a:rPr lang="pl-PL"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s</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ion from renting guests</a:t>
                      </a:r>
                    </a:p>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 (in </a:t>
                      </a:r>
                      <a:r>
                        <a:rPr lang="en-GB" sz="800" b="1" i="0" u="none" strike="noStrike" noProof="0" dirty="0" err="1">
                          <a:solidFill>
                            <a:schemeClr val="bg1">
                              <a:lumMod val="95000"/>
                            </a:schemeClr>
                          </a:solidFill>
                          <a:effectLst/>
                          <a:latin typeface="Fira Sans" panose="020B0503050000020004" pitchFamily="34" charset="0"/>
                          <a:ea typeface="Fira Sans" panose="020B0503050000020004" pitchFamily="34" charset="0"/>
                        </a:rPr>
                        <a:t>zł</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Number of guests</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Including non-residents</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Average length of stay</a:t>
                      </a:r>
                    </a:p>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(number of nights)</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Number o</a:t>
                      </a:r>
                      <a:r>
                        <a:rPr lang="pl-PL"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f</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 vacancies</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Nights spend</a:t>
                      </a:r>
                    </a:p>
                  </a:txBody>
                  <a:tcPr marL="171450" marR="9525" marT="9525" marB="0" anchor="ctr"/>
                </a:tc>
                <a:tc>
                  <a:txBody>
                    <a:bodyPr/>
                    <a:lstStyle/>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Price per night </a:t>
                      </a:r>
                    </a:p>
                    <a:p>
                      <a:pPr algn="ctr" fontAlgn="ctr">
                        <a:lnSpc>
                          <a:spcPct val="100000"/>
                        </a:lnSpc>
                      </a:pP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(in </a:t>
                      </a:r>
                      <a:r>
                        <a:rPr lang="en-GB" sz="800" b="1" i="0" u="none" strike="noStrike" noProof="0" dirty="0" err="1">
                          <a:solidFill>
                            <a:schemeClr val="bg1">
                              <a:lumMod val="95000"/>
                            </a:schemeClr>
                          </a:solidFill>
                          <a:effectLst/>
                          <a:latin typeface="Fira Sans" panose="020B0503050000020004" pitchFamily="34" charset="0"/>
                          <a:ea typeface="Fira Sans" panose="020B0503050000020004" pitchFamily="34" charset="0"/>
                        </a:rPr>
                        <a:t>zł</a:t>
                      </a:r>
                      <a:r>
                        <a:rPr lang="en-GB" sz="800" b="1" i="0" u="none" strike="noStrike" noProof="0" dirty="0">
                          <a:solidFill>
                            <a:schemeClr val="bg1">
                              <a:lumMod val="95000"/>
                            </a:schemeClr>
                          </a:solidFill>
                          <a:effectLst/>
                          <a:latin typeface="Fira Sans" panose="020B0503050000020004" pitchFamily="34" charset="0"/>
                          <a:ea typeface="Fira Sans" panose="020B0503050000020004" pitchFamily="34" charset="0"/>
                        </a:rPr>
                        <a:t>)</a:t>
                      </a:r>
                    </a:p>
                  </a:txBody>
                  <a:tcPr marL="171450" marR="9525" marT="9525" marB="0" anchor="ctr"/>
                </a:tc>
                <a:extLst>
                  <a:ext uri="{0D108BD9-81ED-4DB2-BD59-A6C34878D82A}">
                    <a16:rowId xmlns:a16="http://schemas.microsoft.com/office/drawing/2014/main" val="10000"/>
                  </a:ext>
                </a:extLst>
              </a:tr>
              <a:tr h="370649">
                <a:tc>
                  <a:txBody>
                    <a:bodyPr/>
                    <a:lstStyle/>
                    <a:p>
                      <a:pPr algn="ctr">
                        <a:lnSpc>
                          <a:spcPct val="107000"/>
                        </a:lnSpc>
                        <a:spcAft>
                          <a:spcPts val="0"/>
                        </a:spcAft>
                      </a:pPr>
                      <a:r>
                        <a:rPr lang="pl-PL" sz="1000" noProof="0" dirty="0">
                          <a:effectLst/>
                        </a:rPr>
                        <a:t>POLAND</a:t>
                      </a:r>
                      <a:endParaRPr lang="en-GB" sz="10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475 632 064</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a:effectLst/>
                          <a:latin typeface="Fira Sans" panose="020B0503050000020004" pitchFamily="34" charset="0"/>
                          <a:ea typeface="Fira Sans" panose="020B0503050000020004" pitchFamily="34" charset="0"/>
                        </a:rPr>
                        <a:t>21 666 957</a:t>
                      </a:r>
                      <a:endParaRPr lang="en-GB" sz="1000" b="1"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a:effectLst/>
                          <a:latin typeface="Fira Sans" panose="020B0503050000020004" pitchFamily="34" charset="0"/>
                          <a:ea typeface="Fira Sans" panose="020B0503050000020004" pitchFamily="34" charset="0"/>
                        </a:rPr>
                        <a:t>58 194 512</a:t>
                      </a:r>
                      <a:endParaRPr lang="en-GB" sz="1000" b="1"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4 562 379</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344 221</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2.37</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134 397</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1 599 598</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b="1" noProof="0" dirty="0">
                          <a:effectLst/>
                          <a:latin typeface="Fira Sans" panose="020B0503050000020004" pitchFamily="34" charset="0"/>
                          <a:ea typeface="Fira Sans" panose="020B0503050000020004" pitchFamily="34" charset="0"/>
                        </a:rPr>
                        <a:t>268.74</a:t>
                      </a:r>
                      <a:endParaRPr lang="en-GB" sz="1000" b="1"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1"/>
                  </a:ext>
                </a:extLst>
              </a:tr>
              <a:tr h="196433">
                <a:tc>
                  <a:txBody>
                    <a:bodyPr/>
                    <a:lstStyle/>
                    <a:p>
                      <a:pPr algn="ctr">
                        <a:lnSpc>
                          <a:spcPct val="107000"/>
                        </a:lnSpc>
                        <a:spcAft>
                          <a:spcPts val="0"/>
                        </a:spcAft>
                      </a:pPr>
                      <a:r>
                        <a:rPr lang="en-GB" sz="1000" noProof="0">
                          <a:effectLst/>
                        </a:rPr>
                        <a:t>DOLNOŚLĄSKIE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44 220 715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2 323 567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4 902 427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416 898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25 193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2.97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12 686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172 053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257.02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2"/>
                  </a:ext>
                </a:extLst>
              </a:tr>
              <a:tr h="196433">
                <a:tc>
                  <a:txBody>
                    <a:bodyPr/>
                    <a:lstStyle/>
                    <a:p>
                      <a:pPr algn="ctr">
                        <a:lnSpc>
                          <a:spcPct val="107000"/>
                        </a:lnSpc>
                        <a:spcAft>
                          <a:spcPts val="0"/>
                        </a:spcAft>
                      </a:pPr>
                      <a:r>
                        <a:rPr lang="en-GB" sz="1000" noProof="0">
                          <a:effectLst/>
                        </a:rPr>
                        <a:t>KUJAWSKO-POMORSKIE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22 149 673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1 185 722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2 419 625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245 406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5 721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3.47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6 649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95 584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231.73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3"/>
                  </a:ext>
                </a:extLst>
              </a:tr>
              <a:tr h="196433">
                <a:tc>
                  <a:txBody>
                    <a:bodyPr/>
                    <a:lstStyle/>
                    <a:p>
                      <a:pPr algn="ctr">
                        <a:lnSpc>
                          <a:spcPct val="107000"/>
                        </a:lnSpc>
                        <a:spcAft>
                          <a:spcPts val="0"/>
                        </a:spcAft>
                      </a:pPr>
                      <a:r>
                        <a:rPr lang="en-GB" sz="1000" noProof="0">
                          <a:effectLst/>
                        </a:rPr>
                        <a:t>LUBELSKIE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11 392 469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644 042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1 188 340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142 565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3 787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2.72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4 065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53 495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212.96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4"/>
                  </a:ext>
                </a:extLst>
              </a:tr>
              <a:tr h="196433">
                <a:tc>
                  <a:txBody>
                    <a:bodyPr/>
                    <a:lstStyle/>
                    <a:p>
                      <a:pPr algn="ctr">
                        <a:lnSpc>
                          <a:spcPct val="107000"/>
                        </a:lnSpc>
                        <a:spcAft>
                          <a:spcPts val="0"/>
                        </a:spcAft>
                      </a:pPr>
                      <a:r>
                        <a:rPr lang="en-GB" sz="1000" noProof="0">
                          <a:effectLst/>
                        </a:rPr>
                        <a:t>LUBUSKIE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4 265 143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225 244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470 983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43 840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4 081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2.32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1 608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17 215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247.76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5"/>
                  </a:ext>
                </a:extLst>
              </a:tr>
              <a:tr h="196433">
                <a:tc>
                  <a:txBody>
                    <a:bodyPr/>
                    <a:lstStyle/>
                    <a:p>
                      <a:pPr algn="ctr">
                        <a:lnSpc>
                          <a:spcPct val="107000"/>
                        </a:lnSpc>
                        <a:spcAft>
                          <a:spcPts val="0"/>
                        </a:spcAft>
                      </a:pPr>
                      <a:r>
                        <a:rPr lang="en-GB" sz="1000" noProof="0">
                          <a:effectLst/>
                        </a:rPr>
                        <a:t>ŁÓDZKIE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10 937 426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472 273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1 380 898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127 513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3 036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2.52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4 452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41 972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260.59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6"/>
                  </a:ext>
                </a:extLst>
              </a:tr>
              <a:tr h="196433">
                <a:tc>
                  <a:txBody>
                    <a:bodyPr/>
                    <a:lstStyle/>
                    <a:p>
                      <a:pPr algn="ctr">
                        <a:lnSpc>
                          <a:spcPct val="107000"/>
                        </a:lnSpc>
                        <a:spcAft>
                          <a:spcPts val="0"/>
                        </a:spcAft>
                      </a:pPr>
                      <a:r>
                        <a:rPr lang="en-GB" sz="1000" noProof="0">
                          <a:effectLst/>
                        </a:rPr>
                        <a:t>MAŁOPOLSKIE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87 179 691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4 167 139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10 344 886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795 340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58 203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3.17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19 824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284 782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306.13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7"/>
                  </a:ext>
                </a:extLst>
              </a:tr>
              <a:tr h="196433">
                <a:tc>
                  <a:txBody>
                    <a:bodyPr/>
                    <a:lstStyle/>
                    <a:p>
                      <a:pPr algn="ctr">
                        <a:lnSpc>
                          <a:spcPct val="107000"/>
                        </a:lnSpc>
                        <a:spcAft>
                          <a:spcPts val="0"/>
                        </a:spcAft>
                      </a:pPr>
                      <a:r>
                        <a:rPr lang="en-GB" sz="1000" noProof="0">
                          <a:effectLst/>
                        </a:rPr>
                        <a:t>MAZOWIECKIE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59 848 062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1 959 659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8 582 536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587 279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116 279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2.43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18 604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173 870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344.21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8"/>
                  </a:ext>
                </a:extLst>
              </a:tr>
              <a:tr h="196433">
                <a:tc>
                  <a:txBody>
                    <a:bodyPr/>
                    <a:lstStyle/>
                    <a:p>
                      <a:pPr algn="ctr">
                        <a:lnSpc>
                          <a:spcPct val="107000"/>
                        </a:lnSpc>
                        <a:spcAft>
                          <a:spcPts val="0"/>
                        </a:spcAft>
                      </a:pPr>
                      <a:r>
                        <a:rPr lang="en-GB" sz="1000" noProof="0">
                          <a:effectLst/>
                        </a:rPr>
                        <a:t>OPOLSKIE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2 814 546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100 936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389 197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dirty="0">
                          <a:effectLst/>
                          <a:latin typeface="Fira Sans" panose="020B0503050000020004" pitchFamily="34" charset="0"/>
                          <a:ea typeface="Fira Sans" panose="020B0503050000020004" pitchFamily="34" charset="0"/>
                        </a:rPr>
                        <a:t>37 886</a:t>
                      </a:r>
                      <a:endParaRPr lang="en-GB" sz="1000"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1 524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2.44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1 595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11 843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237.65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09"/>
                  </a:ext>
                </a:extLst>
              </a:tr>
              <a:tr h="196433">
                <a:tc>
                  <a:txBody>
                    <a:bodyPr/>
                    <a:lstStyle/>
                    <a:p>
                      <a:pPr algn="ctr">
                        <a:lnSpc>
                          <a:spcPct val="107000"/>
                        </a:lnSpc>
                        <a:spcAft>
                          <a:spcPts val="0"/>
                        </a:spcAft>
                      </a:pPr>
                      <a:r>
                        <a:rPr lang="en-GB" sz="1000" noProof="0">
                          <a:effectLst/>
                        </a:rPr>
                        <a:t>PODKARPACKIE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12 379 202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753 689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1 202 738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130 864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5 776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2.58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4 304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58 552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211.42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0"/>
                  </a:ext>
                </a:extLst>
              </a:tr>
              <a:tr h="196433">
                <a:tc>
                  <a:txBody>
                    <a:bodyPr/>
                    <a:lstStyle/>
                    <a:p>
                      <a:pPr algn="ctr">
                        <a:lnSpc>
                          <a:spcPct val="107000"/>
                        </a:lnSpc>
                        <a:spcAft>
                          <a:spcPts val="0"/>
                        </a:spcAft>
                      </a:pPr>
                      <a:r>
                        <a:rPr lang="en-GB" sz="1000" noProof="0">
                          <a:effectLst/>
                        </a:rPr>
                        <a:t>PODLASKIE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7 526 231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482 070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692 041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85 087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3 458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2.76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2 694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33 827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222.49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1"/>
                  </a:ext>
                </a:extLst>
              </a:tr>
              <a:tr h="196433">
                <a:tc>
                  <a:txBody>
                    <a:bodyPr/>
                    <a:lstStyle/>
                    <a:p>
                      <a:pPr algn="ctr">
                        <a:lnSpc>
                          <a:spcPct val="107000"/>
                        </a:lnSpc>
                        <a:spcAft>
                          <a:spcPts val="0"/>
                        </a:spcAft>
                      </a:pPr>
                      <a:r>
                        <a:rPr lang="en-GB" sz="1000" noProof="0">
                          <a:effectLst/>
                        </a:rPr>
                        <a:t>POMORSKIE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47 561 564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1 709 589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6 570 383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426 082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19 095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2.30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12 059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125 099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380.19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2"/>
                  </a:ext>
                </a:extLst>
              </a:tr>
              <a:tr h="196433">
                <a:tc>
                  <a:txBody>
                    <a:bodyPr/>
                    <a:lstStyle/>
                    <a:p>
                      <a:pPr algn="ctr">
                        <a:lnSpc>
                          <a:spcPct val="107000"/>
                        </a:lnSpc>
                        <a:spcAft>
                          <a:spcPts val="0"/>
                        </a:spcAft>
                      </a:pPr>
                      <a:r>
                        <a:rPr lang="en-GB" sz="1000" noProof="0">
                          <a:effectLst/>
                        </a:rPr>
                        <a:t>ŚLĄSKIE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80 411 665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3 226 036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10 556 798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738 943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45 359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2.83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20 196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231 020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348.07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3"/>
                  </a:ext>
                </a:extLst>
              </a:tr>
              <a:tr h="196433">
                <a:tc>
                  <a:txBody>
                    <a:bodyPr/>
                    <a:lstStyle/>
                    <a:p>
                      <a:pPr algn="ctr">
                        <a:lnSpc>
                          <a:spcPct val="107000"/>
                        </a:lnSpc>
                        <a:spcAft>
                          <a:spcPts val="0"/>
                        </a:spcAft>
                      </a:pPr>
                      <a:r>
                        <a:rPr lang="en-GB" sz="1000" noProof="0">
                          <a:effectLst/>
                        </a:rPr>
                        <a:t>ŚWIĘTOKRZYSKIE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6 627 536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392 157</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dirty="0">
                          <a:effectLst/>
                          <a:latin typeface="Fira Sans" panose="020B0503050000020004" pitchFamily="34" charset="0"/>
                          <a:ea typeface="Fira Sans" panose="020B0503050000020004" pitchFamily="34" charset="0"/>
                        </a:rPr>
                        <a:t>662 573</a:t>
                      </a:r>
                      <a:endParaRPr lang="en-GB" sz="1000"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85 901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2 664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3.00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2 550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33 654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196.93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4"/>
                  </a:ext>
                </a:extLst>
              </a:tr>
              <a:tr h="370501">
                <a:tc>
                  <a:txBody>
                    <a:bodyPr/>
                    <a:lstStyle/>
                    <a:p>
                      <a:pPr algn="ctr">
                        <a:lnSpc>
                          <a:spcPct val="107000"/>
                        </a:lnSpc>
                        <a:spcAft>
                          <a:spcPts val="0"/>
                        </a:spcAft>
                      </a:pPr>
                      <a:r>
                        <a:rPr lang="en-GB" sz="1000" noProof="0">
                          <a:effectLst/>
                        </a:rPr>
                        <a:t>WARMIŃSKO-MAZURSKIE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11 841 071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987 352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dirty="0">
                          <a:effectLst/>
                          <a:latin typeface="Fira Sans" panose="020B0503050000020004" pitchFamily="34" charset="0"/>
                          <a:ea typeface="Fira Sans" panose="020B0503050000020004" pitchFamily="34" charset="0"/>
                        </a:rPr>
                        <a:t>712 583</a:t>
                      </a:r>
                      <a:endParaRPr lang="en-GB" sz="1000"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106 389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5 276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2.55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4 262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62 119</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190.62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5"/>
                  </a:ext>
                </a:extLst>
              </a:tr>
              <a:tr h="196433">
                <a:tc>
                  <a:txBody>
                    <a:bodyPr/>
                    <a:lstStyle/>
                    <a:p>
                      <a:pPr algn="ctr">
                        <a:lnSpc>
                          <a:spcPct val="107000"/>
                        </a:lnSpc>
                        <a:spcAft>
                          <a:spcPts val="0"/>
                        </a:spcAft>
                      </a:pPr>
                      <a:r>
                        <a:rPr lang="en-GB" sz="1000" noProof="0">
                          <a:effectLst/>
                        </a:rPr>
                        <a:t>WIELKOPOLSKIE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31 617 014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1 556 896</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3 676 750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286 054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16 024</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2.43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12 272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105 903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298.55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6"/>
                  </a:ext>
                </a:extLst>
              </a:tr>
              <a:tr h="196433">
                <a:tc>
                  <a:txBody>
                    <a:bodyPr/>
                    <a:lstStyle/>
                    <a:p>
                      <a:pPr algn="ctr">
                        <a:lnSpc>
                          <a:spcPct val="107000"/>
                        </a:lnSpc>
                        <a:spcAft>
                          <a:spcPts val="0"/>
                        </a:spcAft>
                      </a:pPr>
                      <a:r>
                        <a:rPr lang="en-GB" sz="1000" noProof="0">
                          <a:effectLst/>
                        </a:rPr>
                        <a:t>ZACHODNIOPOMORSKIE</a:t>
                      </a:r>
                      <a:endParaRPr lang="en-GB" sz="1000" noProof="0">
                        <a:effectLst/>
                        <a:latin typeface="Calibri" panose="020F0502020204030204" pitchFamily="34" charset="0"/>
                        <a:ea typeface="Calibri" panose="020F0502020204030204" pitchFamily="34" charset="0"/>
                        <a:cs typeface="Times New Roman" panose="02020603050405020304" pitchFamily="18" charset="0"/>
                      </a:endParaRPr>
                    </a:p>
                  </a:txBody>
                  <a:tcPr marL="60866" marR="60866" marT="0" marB="0"/>
                </a:tc>
                <a:tc>
                  <a:txBody>
                    <a:bodyPr/>
                    <a:lstStyle/>
                    <a:p>
                      <a:pPr algn="r">
                        <a:lnSpc>
                          <a:spcPct val="107000"/>
                        </a:lnSpc>
                        <a:spcAft>
                          <a:spcPts val="0"/>
                        </a:spcAft>
                      </a:pPr>
                      <a:r>
                        <a:rPr lang="en-GB" sz="1000" noProof="0" dirty="0">
                          <a:effectLst/>
                          <a:latin typeface="Fira Sans" panose="020B0503050000020004" pitchFamily="34" charset="0"/>
                          <a:ea typeface="Fira Sans" panose="020B0503050000020004" pitchFamily="34" charset="0"/>
                        </a:rPr>
                        <a:t>34 860 055</a:t>
                      </a:r>
                      <a:endParaRPr lang="en-GB" sz="1000"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1 480 588</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4 441 753</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306 332</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28 745</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3.51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6 581</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a:effectLst/>
                          <a:latin typeface="Fira Sans" panose="020B0503050000020004" pitchFamily="34" charset="0"/>
                          <a:ea typeface="Fira Sans" panose="020B0503050000020004" pitchFamily="34" charset="0"/>
                        </a:rPr>
                        <a:t>98 610</a:t>
                      </a:r>
                      <a:endParaRPr lang="en-GB" sz="1000" noProof="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tc>
                  <a:txBody>
                    <a:bodyPr/>
                    <a:lstStyle/>
                    <a:p>
                      <a:pPr algn="r">
                        <a:lnSpc>
                          <a:spcPct val="107000"/>
                        </a:lnSpc>
                        <a:spcAft>
                          <a:spcPts val="0"/>
                        </a:spcAft>
                      </a:pPr>
                      <a:r>
                        <a:rPr lang="en-GB" sz="1000" noProof="0" dirty="0">
                          <a:effectLst/>
                          <a:latin typeface="Fira Sans" panose="020B0503050000020004" pitchFamily="34" charset="0"/>
                          <a:ea typeface="Fira Sans" panose="020B0503050000020004" pitchFamily="34" charset="0"/>
                        </a:rPr>
                        <a:t>353.51</a:t>
                      </a:r>
                      <a:endParaRPr lang="en-GB" sz="1000" noProof="0" dirty="0">
                        <a:effectLst/>
                        <a:latin typeface="Fira Sans" panose="020B0503050000020004" pitchFamily="34" charset="0"/>
                        <a:ea typeface="Fira Sans" panose="020B0503050000020004" pitchFamily="34" charset="0"/>
                        <a:cs typeface="Times New Roman" panose="02020603050405020304" pitchFamily="18" charset="0"/>
                      </a:endParaRPr>
                    </a:p>
                  </a:txBody>
                  <a:tcPr marL="60866" marR="60866"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4335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0"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68"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36</a:t>
            </a:fld>
            <a:endParaRPr lang="pl-PL" sz="1200" b="1" dirty="0">
              <a:solidFill>
                <a:schemeClr val="bg1"/>
              </a:solidFill>
              <a:latin typeface="Arial" panose="020B0604020202020204" pitchFamily="34" charset="0"/>
              <a:cs typeface="Arial" panose="020B0604020202020204" pitchFamily="34" charset="0"/>
            </a:endParaRPr>
          </a:p>
        </p:txBody>
      </p:sp>
      <p:sp>
        <p:nvSpPr>
          <p:cNvPr id="8" name="pole tekstowe 7"/>
          <p:cNvSpPr txBox="1"/>
          <p:nvPr/>
        </p:nvSpPr>
        <p:spPr>
          <a:xfrm>
            <a:off x="229442" y="299911"/>
            <a:ext cx="8618925" cy="461665"/>
          </a:xfrm>
          <a:prstGeom prst="rect">
            <a:avLst/>
          </a:prstGeom>
          <a:noFill/>
        </p:spPr>
        <p:txBody>
          <a:bodyPr wrap="square" rtlCol="0">
            <a:spAutoFit/>
          </a:bodyPr>
          <a:lstStyle/>
          <a:p>
            <a:pPr algn="ctr"/>
            <a:r>
              <a:rPr lang="pl-PL" sz="2400" b="1" dirty="0" err="1">
                <a:solidFill>
                  <a:srgbClr val="001D77"/>
                </a:solidFill>
                <a:latin typeface="Fira Sans" panose="020B0503050000020004" pitchFamily="34" charset="0"/>
                <a:ea typeface="Fira Sans" panose="020B0503050000020004" pitchFamily="34" charset="0"/>
              </a:rPr>
              <a:t>Rentals</a:t>
            </a:r>
            <a:r>
              <a:rPr lang="pl-PL" sz="2400" b="1" dirty="0">
                <a:solidFill>
                  <a:srgbClr val="001D77"/>
                </a:solidFill>
                <a:latin typeface="Fira Sans" panose="020B0503050000020004" pitchFamily="34" charset="0"/>
                <a:ea typeface="Fira Sans" panose="020B0503050000020004" pitchFamily="34" charset="0"/>
              </a:rPr>
              <a:t> – </a:t>
            </a:r>
            <a:r>
              <a:rPr lang="pl-PL" sz="2400" b="1" dirty="0" err="1">
                <a:solidFill>
                  <a:srgbClr val="001D77"/>
                </a:solidFill>
                <a:latin typeface="Fira Sans" panose="020B0503050000020004" pitchFamily="34" charset="0"/>
                <a:ea typeface="Fira Sans" panose="020B0503050000020004" pitchFamily="34" charset="0"/>
              </a:rPr>
              <a:t>National</a:t>
            </a:r>
            <a:r>
              <a:rPr lang="pl-PL" sz="2400" b="1" dirty="0">
                <a:solidFill>
                  <a:srgbClr val="001D77"/>
                </a:solidFill>
                <a:latin typeface="Fira Sans" panose="020B0503050000020004" pitchFamily="34" charset="0"/>
                <a:ea typeface="Fira Sans" panose="020B0503050000020004" pitchFamily="34" charset="0"/>
              </a:rPr>
              <a:t> </a:t>
            </a:r>
            <a:r>
              <a:rPr lang="pl-PL" sz="2400" b="1" dirty="0" err="1">
                <a:solidFill>
                  <a:srgbClr val="001D77"/>
                </a:solidFill>
                <a:latin typeface="Fira Sans" panose="020B0503050000020004" pitchFamily="34" charset="0"/>
                <a:ea typeface="Fira Sans" panose="020B0503050000020004" pitchFamily="34" charset="0"/>
              </a:rPr>
              <a:t>Accounts</a:t>
            </a:r>
            <a:endParaRPr lang="pl-PL" sz="2400" b="1" dirty="0">
              <a:solidFill>
                <a:srgbClr val="001D77"/>
              </a:solidFill>
              <a:latin typeface="Fira Sans" panose="020B0503050000020004" pitchFamily="34" charset="0"/>
              <a:ea typeface="Fira Sans" panose="020B0503050000020004" pitchFamily="34" charset="0"/>
            </a:endParaRPr>
          </a:p>
        </p:txBody>
      </p:sp>
      <p:graphicFrame>
        <p:nvGraphicFramePr>
          <p:cNvPr id="2" name="Tabela 1"/>
          <p:cNvGraphicFramePr>
            <a:graphicFrameLocks noGrp="1"/>
          </p:cNvGraphicFramePr>
          <p:nvPr>
            <p:extLst>
              <p:ext uri="{D42A27DB-BD31-4B8C-83A1-F6EECF244321}">
                <p14:modId xmlns:p14="http://schemas.microsoft.com/office/powerpoint/2010/main" val="3011866005"/>
              </p:ext>
            </p:extLst>
          </p:nvPr>
        </p:nvGraphicFramePr>
        <p:xfrm>
          <a:off x="595554" y="1302994"/>
          <a:ext cx="7810256" cy="3626604"/>
        </p:xfrm>
        <a:graphic>
          <a:graphicData uri="http://schemas.openxmlformats.org/drawingml/2006/table">
            <a:tbl>
              <a:tblPr>
                <a:tableStyleId>{5FD0F851-EC5A-4D38-B0AD-8093EC10F338}</a:tableStyleId>
              </a:tblPr>
              <a:tblGrid>
                <a:gridCol w="5607393">
                  <a:extLst>
                    <a:ext uri="{9D8B030D-6E8A-4147-A177-3AD203B41FA5}">
                      <a16:colId xmlns:a16="http://schemas.microsoft.com/office/drawing/2014/main" val="20000"/>
                    </a:ext>
                  </a:extLst>
                </a:gridCol>
                <a:gridCol w="2202863">
                  <a:extLst>
                    <a:ext uri="{9D8B030D-6E8A-4147-A177-3AD203B41FA5}">
                      <a16:colId xmlns:a16="http://schemas.microsoft.com/office/drawing/2014/main" val="20001"/>
                    </a:ext>
                  </a:extLst>
                </a:gridCol>
              </a:tblGrid>
              <a:tr h="278453">
                <a:tc>
                  <a:txBody>
                    <a:bodyPr/>
                    <a:lstStyle/>
                    <a:p>
                      <a:pPr algn="l" fontAlgn="ctr"/>
                      <a:r>
                        <a:rPr lang="en-US" sz="1200" u="none" strike="noStrike" dirty="0">
                          <a:effectLst/>
                          <a:latin typeface="Fira Sans" panose="020B0503050000020004" pitchFamily="34" charset="0"/>
                          <a:ea typeface="Fira Sans" panose="020B0503050000020004" pitchFamily="34" charset="0"/>
                        </a:rPr>
                        <a:t> </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B w="12700" cap="flat" cmpd="sng" algn="ctr">
                      <a:solidFill>
                        <a:schemeClr val="accent1">
                          <a:lumMod val="50000"/>
                        </a:schemeClr>
                      </a:solidFill>
                      <a:prstDash val="solid"/>
                      <a:round/>
                      <a:headEnd type="none" w="med" len="med"/>
                      <a:tailEnd type="none" w="med" len="med"/>
                    </a:lnB>
                  </a:tcPr>
                </a:tc>
                <a:tc>
                  <a:txBody>
                    <a:bodyPr/>
                    <a:lstStyle/>
                    <a:p>
                      <a:pPr algn="ctr" fontAlgn="ctr"/>
                      <a:r>
                        <a:rPr lang="pl-PL" sz="1000" u="none" strike="noStrike" dirty="0">
                          <a:effectLst/>
                          <a:latin typeface="Fira Sans" panose="020B0503050000020004" pitchFamily="34" charset="0"/>
                          <a:ea typeface="Fira Sans" panose="020B0503050000020004" pitchFamily="34" charset="0"/>
                        </a:rPr>
                        <a:t>Real</a:t>
                      </a:r>
                      <a:r>
                        <a:rPr lang="en-US" sz="1000" u="none" strike="noStrike" dirty="0">
                          <a:effectLst/>
                          <a:latin typeface="Fira Sans" panose="020B0503050000020004" pitchFamily="34" charset="0"/>
                          <a:ea typeface="Fira Sans" panose="020B0503050000020004" pitchFamily="34" charset="0"/>
                        </a:rPr>
                        <a:t> and contractual rents (in millions)</a:t>
                      </a:r>
                      <a:endParaRPr lang="pl-PL" sz="10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185636">
                <a:tc>
                  <a:txBody>
                    <a:bodyPr/>
                    <a:lstStyle/>
                    <a:p>
                      <a:pPr algn="l" fontAlgn="ctr"/>
                      <a:r>
                        <a:rPr lang="pl-PL" sz="1200" b="1" u="none" strike="noStrike" dirty="0">
                          <a:effectLst/>
                          <a:latin typeface="Fira Sans" panose="020B0503050000020004" pitchFamily="34" charset="0"/>
                          <a:ea typeface="Fira Sans" panose="020B0503050000020004" pitchFamily="34" charset="0"/>
                        </a:rPr>
                        <a:t>Gross </a:t>
                      </a:r>
                      <a:r>
                        <a:rPr lang="pl-PL" sz="1200" b="1" u="none" strike="noStrike" dirty="0" err="1">
                          <a:effectLst/>
                          <a:latin typeface="Fira Sans" panose="020B0503050000020004" pitchFamily="34" charset="0"/>
                          <a:ea typeface="Fira Sans" panose="020B0503050000020004" pitchFamily="34" charset="0"/>
                        </a:rPr>
                        <a:t>value</a:t>
                      </a:r>
                      <a:r>
                        <a:rPr lang="pl-PL" sz="1200" b="1" u="none" strike="noStrike" dirty="0">
                          <a:effectLst/>
                          <a:latin typeface="Fira Sans" panose="020B0503050000020004" pitchFamily="34" charset="0"/>
                          <a:ea typeface="Fira Sans" panose="020B0503050000020004" pitchFamily="34" charset="0"/>
                        </a:rPr>
                        <a:t> </a:t>
                      </a:r>
                      <a:r>
                        <a:rPr lang="pl-PL" sz="1200" b="1" u="none" strike="noStrike" dirty="0" err="1">
                          <a:effectLst/>
                          <a:latin typeface="Fira Sans" panose="020B0503050000020004" pitchFamily="34" charset="0"/>
                          <a:ea typeface="Fira Sans" panose="020B0503050000020004" pitchFamily="34" charset="0"/>
                        </a:rPr>
                        <a:t>added</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T w="12700" cap="flat" cmpd="sng" algn="ctr">
                      <a:solidFill>
                        <a:schemeClr val="accent1">
                          <a:lumMod val="50000"/>
                        </a:schemeClr>
                      </a:solidFill>
                      <a:prstDash val="solid"/>
                      <a:round/>
                      <a:headEnd type="none" w="med" len="med"/>
                      <a:tailEnd type="none" w="med" len="med"/>
                    </a:lnT>
                  </a:tcPr>
                </a:tc>
                <a:tc>
                  <a:txBody>
                    <a:bodyPr/>
                    <a:lstStyle/>
                    <a:p>
                      <a:pPr algn="r" fontAlgn="ctr"/>
                      <a:r>
                        <a:rPr lang="pl-PL" sz="1200" b="1" u="none" strike="noStrike" dirty="0">
                          <a:effectLst/>
                          <a:latin typeface="Fira Sans" panose="020B0503050000020004" pitchFamily="34" charset="0"/>
                          <a:ea typeface="Fira Sans" panose="020B0503050000020004" pitchFamily="34" charset="0"/>
                        </a:rPr>
                        <a:t>476</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T w="12700" cap="flat" cmpd="sng" algn="ctr">
                      <a:solidFill>
                        <a:schemeClr val="accent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r h="177198">
                <a:tc>
                  <a:txBody>
                    <a:bodyPr/>
                    <a:lstStyle/>
                    <a:p>
                      <a:pPr algn="l" fontAlgn="ctr"/>
                      <a:r>
                        <a:rPr lang="en-US" sz="1200" u="none" strike="noStrike" kern="1200" dirty="0">
                          <a:solidFill>
                            <a:schemeClr val="tx1"/>
                          </a:solidFill>
                          <a:effectLst/>
                          <a:latin typeface="Fira Sans" panose="020B0503050000020004" pitchFamily="34" charset="0"/>
                          <a:ea typeface="Fira Sans" panose="020B0503050000020004" pitchFamily="34" charset="0"/>
                          <a:cs typeface="+mn-cs"/>
                        </a:rPr>
                        <a:t>Accommodation services used by residents and non-residents</a:t>
                      </a:r>
                      <a:endParaRPr lang="pl-PL" sz="1200" u="none" strike="noStrike" kern="1200" dirty="0">
                        <a:solidFill>
                          <a:schemeClr val="tx1"/>
                        </a:solidFill>
                        <a:effectLst/>
                        <a:latin typeface="Fira Sans" panose="020B0503050000020004" pitchFamily="34" charset="0"/>
                        <a:ea typeface="Fira Sans" panose="020B0503050000020004" pitchFamily="34" charset="0"/>
                        <a:cs typeface="+mn-cs"/>
                      </a:endParaRPr>
                    </a:p>
                  </a:txBody>
                  <a:tcPr marL="379709" marR="8438" marT="8438" marB="0" anchor="ctr"/>
                </a:tc>
                <a:tc>
                  <a:txBody>
                    <a:bodyPr/>
                    <a:lstStyle/>
                    <a:p>
                      <a:pPr algn="r" fontAlgn="ctr"/>
                      <a:r>
                        <a:rPr lang="pl-PL" sz="1000" u="none" strike="noStrike">
                          <a:effectLst/>
                          <a:latin typeface="Fira Sans" panose="020B0503050000020004" pitchFamily="34" charset="0"/>
                          <a:ea typeface="Fira Sans" panose="020B0503050000020004" pitchFamily="34" charset="0"/>
                        </a:rPr>
                        <a:t>476</a:t>
                      </a:r>
                      <a:endParaRPr lang="pl-PL" sz="1000" b="0" i="0" u="none" strike="noStrike">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2"/>
                  </a:ext>
                </a:extLst>
              </a:tr>
              <a:tr h="185636">
                <a:tc>
                  <a:txBody>
                    <a:bodyPr/>
                    <a:lstStyle/>
                    <a:p>
                      <a:pPr algn="l" fontAlgn="ctr"/>
                      <a:r>
                        <a:rPr lang="pl-PL" sz="1200" b="1" u="none" strike="noStrike" kern="1200" dirty="0" err="1">
                          <a:solidFill>
                            <a:schemeClr val="tx1"/>
                          </a:solidFill>
                          <a:effectLst/>
                          <a:latin typeface="+mn-lt"/>
                          <a:ea typeface="+mn-ea"/>
                          <a:cs typeface="+mn-cs"/>
                        </a:rPr>
                        <a:t>Intermediate</a:t>
                      </a:r>
                      <a:r>
                        <a:rPr lang="pl-PL" sz="1200" b="1" u="none" strike="noStrike" kern="1200" dirty="0">
                          <a:solidFill>
                            <a:schemeClr val="tx1"/>
                          </a:solidFill>
                          <a:effectLst/>
                          <a:latin typeface="+mn-lt"/>
                          <a:ea typeface="+mn-ea"/>
                          <a:cs typeface="+mn-cs"/>
                        </a:rPr>
                        <a:t> </a:t>
                      </a:r>
                      <a:r>
                        <a:rPr lang="pl-PL" sz="1200" b="1" u="none" strike="noStrike" kern="1200" dirty="0" err="1">
                          <a:solidFill>
                            <a:schemeClr val="tx1"/>
                          </a:solidFill>
                          <a:effectLst/>
                          <a:latin typeface="+mn-lt"/>
                          <a:ea typeface="+mn-ea"/>
                          <a:cs typeface="+mn-cs"/>
                        </a:rPr>
                        <a:t>consumption</a:t>
                      </a:r>
                      <a:endParaRPr lang="pl-PL" sz="1200" b="1" u="none" strike="noStrike" kern="1200" dirty="0">
                        <a:solidFill>
                          <a:schemeClr val="tx1"/>
                        </a:solidFill>
                        <a:effectLst/>
                        <a:latin typeface="Fira Sans" panose="020B0503050000020004" pitchFamily="34" charset="0"/>
                        <a:ea typeface="Fira Sans" panose="020B0503050000020004" pitchFamily="34" charset="0"/>
                        <a:cs typeface="+mn-cs"/>
                      </a:endParaRPr>
                    </a:p>
                  </a:txBody>
                  <a:tcPr marL="8438" marR="8438" marT="8438" marB="0" anchor="ctr"/>
                </a:tc>
                <a:tc>
                  <a:txBody>
                    <a:bodyPr/>
                    <a:lstStyle/>
                    <a:p>
                      <a:pPr algn="r" fontAlgn="ctr"/>
                      <a:r>
                        <a:rPr lang="pl-PL" sz="1200" b="1" u="none" strike="noStrike" dirty="0">
                          <a:effectLst/>
                          <a:latin typeface="Fira Sans" panose="020B0503050000020004" pitchFamily="34" charset="0"/>
                          <a:ea typeface="Fira Sans" panose="020B0503050000020004" pitchFamily="34" charset="0"/>
                        </a:rPr>
                        <a:t>155</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3"/>
                  </a:ext>
                </a:extLst>
              </a:tr>
              <a:tr h="177198">
                <a:tc>
                  <a:txBody>
                    <a:bodyPr/>
                    <a:lstStyle/>
                    <a:p>
                      <a:pPr algn="l" fontAlgn="ctr"/>
                      <a:r>
                        <a:rPr lang="en-GB" sz="1200" u="none" strike="noStrike" dirty="0">
                          <a:effectLst/>
                          <a:latin typeface="Fira Sans" panose="020B0503050000020004" pitchFamily="34" charset="0"/>
                          <a:ea typeface="Fira Sans" panose="020B0503050000020004" pitchFamily="34" charset="0"/>
                        </a:rPr>
                        <a:t>Products (breakfast, cleaning products)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a:effectLst/>
                          <a:latin typeface="Fira Sans" panose="020B0503050000020004" pitchFamily="34" charset="0"/>
                          <a:ea typeface="Fira Sans" panose="020B0503050000020004" pitchFamily="34" charset="0"/>
                        </a:rPr>
                        <a:t>123</a:t>
                      </a:r>
                      <a:endParaRPr lang="pl-PL" sz="1000" b="0" i="0" u="none" strike="noStrike">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4"/>
                  </a:ext>
                </a:extLst>
              </a:tr>
              <a:tr h="177198">
                <a:tc>
                  <a:txBody>
                    <a:bodyPr/>
                    <a:lstStyle/>
                    <a:p>
                      <a:pPr algn="l" fontAlgn="ctr"/>
                      <a:r>
                        <a:rPr lang="en-US" sz="1200" u="none" strike="noStrike" dirty="0">
                          <a:effectLst/>
                          <a:latin typeface="Fira Sans" panose="020B0503050000020004" pitchFamily="34" charset="0"/>
                          <a:ea typeface="Fira Sans" panose="020B0503050000020004" pitchFamily="34" charset="0"/>
                        </a:rPr>
                        <a:t>Fees for Airbnb and Booking paid by hosts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a:effectLst/>
                          <a:latin typeface="Fira Sans" panose="020B0503050000020004" pitchFamily="34" charset="0"/>
                          <a:ea typeface="Fira Sans" panose="020B0503050000020004" pitchFamily="34" charset="0"/>
                        </a:rPr>
                        <a:t>22</a:t>
                      </a:r>
                      <a:endParaRPr lang="pl-PL" sz="1000" b="0" i="0" u="none" strike="noStrike">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5"/>
                  </a:ext>
                </a:extLst>
              </a:tr>
              <a:tr h="177198">
                <a:tc>
                  <a:txBody>
                    <a:bodyPr/>
                    <a:lstStyle/>
                    <a:p>
                      <a:pPr algn="l" fontAlgn="ctr"/>
                      <a:r>
                        <a:rPr lang="en-GB" sz="1200" u="none" strike="noStrike" dirty="0">
                          <a:effectLst/>
                          <a:latin typeface="Fira Sans" panose="020B0503050000020004" pitchFamily="34" charset="0"/>
                          <a:ea typeface="Fira Sans" panose="020B0503050000020004" pitchFamily="34" charset="0"/>
                        </a:rPr>
                        <a:t>Media costs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a:effectLst/>
                          <a:latin typeface="Fira Sans" panose="020B0503050000020004" pitchFamily="34" charset="0"/>
                          <a:ea typeface="Fira Sans" panose="020B0503050000020004" pitchFamily="34" charset="0"/>
                        </a:rPr>
                        <a:t>10</a:t>
                      </a:r>
                      <a:endParaRPr lang="pl-PL" sz="1000" b="0" i="0" u="none" strike="noStrike">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6"/>
                  </a:ext>
                </a:extLst>
              </a:tr>
              <a:tr h="185636">
                <a:tc>
                  <a:txBody>
                    <a:bodyPr/>
                    <a:lstStyle/>
                    <a:p>
                      <a:pPr algn="l" fontAlgn="ctr"/>
                      <a:r>
                        <a:rPr lang="pl-PL" sz="1200" b="1" u="none" strike="noStrike" dirty="0" err="1">
                          <a:effectLst/>
                          <a:latin typeface="Fira Sans" panose="020B0503050000020004" pitchFamily="34" charset="0"/>
                          <a:ea typeface="Fira Sans" panose="020B0503050000020004" pitchFamily="34" charset="0"/>
                        </a:rPr>
                        <a:t>Added</a:t>
                      </a:r>
                      <a:r>
                        <a:rPr lang="pl-PL" sz="1200" b="1" u="none" strike="noStrike" dirty="0">
                          <a:effectLst/>
                          <a:latin typeface="Fira Sans" panose="020B0503050000020004" pitchFamily="34" charset="0"/>
                          <a:ea typeface="Fira Sans" panose="020B0503050000020004" pitchFamily="34" charset="0"/>
                        </a:rPr>
                        <a:t> </a:t>
                      </a:r>
                      <a:r>
                        <a:rPr lang="pl-PL" sz="1200" b="1" u="none" strike="noStrike" dirty="0" err="1">
                          <a:effectLst/>
                          <a:latin typeface="Fira Sans" panose="020B0503050000020004" pitchFamily="34" charset="0"/>
                          <a:ea typeface="Fira Sans" panose="020B0503050000020004" pitchFamily="34" charset="0"/>
                        </a:rPr>
                        <a:t>value</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tc>
                  <a:txBody>
                    <a:bodyPr/>
                    <a:lstStyle/>
                    <a:p>
                      <a:pPr algn="r" fontAlgn="ctr"/>
                      <a:r>
                        <a:rPr lang="pl-PL" sz="1200" b="1" u="none" strike="noStrike" dirty="0">
                          <a:effectLst/>
                          <a:latin typeface="Fira Sans" panose="020B0503050000020004" pitchFamily="34" charset="0"/>
                          <a:ea typeface="Fira Sans" panose="020B0503050000020004" pitchFamily="34" charset="0"/>
                        </a:rPr>
                        <a:t>321</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07"/>
                  </a:ext>
                </a:extLst>
              </a:tr>
              <a:tr h="185636">
                <a:tc>
                  <a:txBody>
                    <a:bodyPr/>
                    <a:lstStyle/>
                    <a:p>
                      <a:pPr algn="l" fontAlgn="ctr"/>
                      <a:r>
                        <a:rPr lang="pl-PL" sz="1200" b="1" u="none" strike="noStrike" dirty="0">
                          <a:effectLst/>
                          <a:latin typeface="Fira Sans" panose="020B0503050000020004" pitchFamily="34" charset="0"/>
                          <a:ea typeface="Fira Sans" panose="020B0503050000020004" pitchFamily="34" charset="0"/>
                        </a:rPr>
                        <a:t>GDP –</a:t>
                      </a:r>
                      <a:r>
                        <a:rPr lang="pl-PL" sz="1200" b="1" u="none" strike="noStrike" dirty="0" err="1">
                          <a:effectLst/>
                          <a:latin typeface="Fira Sans" panose="020B0503050000020004" pitchFamily="34" charset="0"/>
                          <a:ea typeface="Fira Sans" panose="020B0503050000020004" pitchFamily="34" charset="0"/>
                        </a:rPr>
                        <a:t>production</a:t>
                      </a:r>
                      <a:r>
                        <a:rPr lang="pl-PL" sz="1200" b="1" u="none" strike="noStrike" dirty="0">
                          <a:effectLst/>
                          <a:latin typeface="Fira Sans" panose="020B0503050000020004" pitchFamily="34" charset="0"/>
                          <a:ea typeface="Fira Sans" panose="020B0503050000020004" pitchFamily="34" charset="0"/>
                        </a:rPr>
                        <a:t> </a:t>
                      </a:r>
                      <a:r>
                        <a:rPr lang="pl-PL" sz="1200" b="1" u="none" strike="noStrike" dirty="0" err="1">
                          <a:effectLst/>
                          <a:latin typeface="Fira Sans" panose="020B0503050000020004" pitchFamily="34" charset="0"/>
                          <a:ea typeface="Fira Sans" panose="020B0503050000020004" pitchFamily="34" charset="0"/>
                        </a:rPr>
                        <a:t>side</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B w="12700" cap="flat" cmpd="sng" algn="ctr">
                      <a:solidFill>
                        <a:schemeClr val="accent1">
                          <a:lumMod val="50000"/>
                        </a:schemeClr>
                      </a:solidFill>
                      <a:prstDash val="solid"/>
                      <a:round/>
                      <a:headEnd type="none" w="med" len="med"/>
                      <a:tailEnd type="none" w="med" len="med"/>
                    </a:lnB>
                  </a:tcPr>
                </a:tc>
                <a:tc>
                  <a:txBody>
                    <a:bodyPr/>
                    <a:lstStyle/>
                    <a:p>
                      <a:pPr algn="r" fontAlgn="ctr"/>
                      <a:r>
                        <a:rPr lang="pl-PL" sz="1400" b="1" u="none" strike="noStrike" dirty="0">
                          <a:effectLst/>
                          <a:latin typeface="Fira Sans" panose="020B0503050000020004" pitchFamily="34" charset="0"/>
                          <a:ea typeface="Fira Sans" panose="020B0503050000020004" pitchFamily="34" charset="0"/>
                        </a:rPr>
                        <a:t>321</a:t>
                      </a:r>
                      <a:endParaRPr lang="pl-PL" sz="14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185636">
                <a:tc>
                  <a:txBody>
                    <a:bodyPr/>
                    <a:lstStyle/>
                    <a:p>
                      <a:pPr algn="l" fontAlgn="ctr"/>
                      <a:r>
                        <a:rPr lang="pl-PL" sz="1200" b="1" u="none" strike="noStrike" dirty="0">
                          <a:effectLst/>
                          <a:latin typeface="Fira Sans" panose="020B0503050000020004" pitchFamily="34" charset="0"/>
                          <a:ea typeface="Fira Sans" panose="020B0503050000020004" pitchFamily="34" charset="0"/>
                        </a:rPr>
                        <a:t>Import</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T w="12700" cap="flat" cmpd="sng" algn="ctr">
                      <a:solidFill>
                        <a:schemeClr val="accent1">
                          <a:lumMod val="50000"/>
                        </a:schemeClr>
                      </a:solidFill>
                      <a:prstDash val="solid"/>
                      <a:round/>
                      <a:headEnd type="none" w="med" len="med"/>
                      <a:tailEnd type="none" w="med" len="med"/>
                    </a:lnT>
                  </a:tcPr>
                </a:tc>
                <a:tc>
                  <a:txBody>
                    <a:bodyPr/>
                    <a:lstStyle/>
                    <a:p>
                      <a:pPr algn="r" fontAlgn="ctr"/>
                      <a:r>
                        <a:rPr lang="pl-PL" sz="1200" b="1" i="0" u="none" strike="noStrike" dirty="0">
                          <a:effectLst/>
                          <a:latin typeface="Fira Sans" panose="020B0503050000020004" pitchFamily="34" charset="0"/>
                          <a:ea typeface="Fira Sans" panose="020B0503050000020004" pitchFamily="34" charset="0"/>
                        </a:rPr>
                        <a:t>76</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lnT w="12700" cap="flat" cmpd="sng" algn="ctr">
                      <a:solidFill>
                        <a:schemeClr val="accent1">
                          <a:lumMod val="50000"/>
                        </a:schemeClr>
                      </a:solidFill>
                      <a:prstDash val="solid"/>
                      <a:round/>
                      <a:headEnd type="none" w="med" len="med"/>
                      <a:tailEnd type="none" w="med" len="med"/>
                    </a:lnT>
                  </a:tcPr>
                </a:tc>
                <a:extLst>
                  <a:ext uri="{0D108BD9-81ED-4DB2-BD59-A6C34878D82A}">
                    <a16:rowId xmlns:a16="http://schemas.microsoft.com/office/drawing/2014/main" val="10009"/>
                  </a:ext>
                </a:extLst>
              </a:tr>
              <a:tr h="177198">
                <a:tc>
                  <a:txBody>
                    <a:bodyPr/>
                    <a:lstStyle/>
                    <a:p>
                      <a:pPr algn="l" fontAlgn="ctr"/>
                      <a:r>
                        <a:rPr lang="en-US" sz="1200" u="none" strike="noStrike" dirty="0">
                          <a:effectLst/>
                          <a:latin typeface="Fira Sans" panose="020B0503050000020004" pitchFamily="34" charset="0"/>
                          <a:ea typeface="Fira Sans" panose="020B0503050000020004" pitchFamily="34" charset="0"/>
                        </a:rPr>
                        <a:t>Fees for Airbnb and Booking paid by hosts</a:t>
                      </a:r>
                      <a:r>
                        <a:rPr lang="pl-PL" sz="1200" u="none" strike="noStrike" dirty="0">
                          <a:effectLst/>
                          <a:latin typeface="Fira Sans" panose="020B0503050000020004" pitchFamily="34" charset="0"/>
                          <a:ea typeface="Fira Sans" panose="020B0503050000020004" pitchFamily="34" charset="0"/>
                        </a:rPr>
                        <a:t> and </a:t>
                      </a:r>
                      <a:r>
                        <a:rPr lang="pl-PL" sz="1200" u="none" strike="noStrike" dirty="0" err="1">
                          <a:effectLst/>
                          <a:latin typeface="Fira Sans" panose="020B0503050000020004" pitchFamily="34" charset="0"/>
                          <a:ea typeface="Fira Sans" panose="020B0503050000020004" pitchFamily="34" charset="0"/>
                        </a:rPr>
                        <a:t>residents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dirty="0">
                          <a:effectLst/>
                          <a:latin typeface="Fira Sans" panose="020B0503050000020004" pitchFamily="34" charset="0"/>
                          <a:ea typeface="Fira Sans" panose="020B0503050000020004" pitchFamily="34" charset="0"/>
                        </a:rPr>
                        <a:t>76</a:t>
                      </a:r>
                      <a:endParaRPr lang="pl-PL" sz="1000" b="0"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0"/>
                  </a:ext>
                </a:extLst>
              </a:tr>
              <a:tr h="185636">
                <a:tc>
                  <a:txBody>
                    <a:bodyPr/>
                    <a:lstStyle/>
                    <a:p>
                      <a:pPr algn="l" fontAlgn="ctr"/>
                      <a:r>
                        <a:rPr lang="pl-PL" sz="1200" b="1" u="none" strike="noStrike" dirty="0">
                          <a:effectLst/>
                          <a:latin typeface="Fira Sans" panose="020B0503050000020004" pitchFamily="34" charset="0"/>
                          <a:ea typeface="Fira Sans" panose="020B0503050000020004" pitchFamily="34" charset="0"/>
                        </a:rPr>
                        <a:t>Export</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tc>
                  <a:txBody>
                    <a:bodyPr/>
                    <a:lstStyle/>
                    <a:p>
                      <a:pPr algn="r" fontAlgn="ctr"/>
                      <a:r>
                        <a:rPr lang="pl-PL" sz="1200" b="1" u="none" strike="noStrike" dirty="0">
                          <a:effectLst/>
                          <a:latin typeface="Fira Sans" panose="020B0503050000020004" pitchFamily="34" charset="0"/>
                          <a:ea typeface="Fira Sans" panose="020B0503050000020004" pitchFamily="34" charset="0"/>
                        </a:rPr>
                        <a:t>36</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1"/>
                  </a:ext>
                </a:extLst>
              </a:tr>
              <a:tr h="177198">
                <a:tc>
                  <a:txBody>
                    <a:bodyPr/>
                    <a:lstStyle/>
                    <a:p>
                      <a:pPr algn="l" fontAlgn="ctr"/>
                      <a:r>
                        <a:rPr lang="en-GB" sz="1200" u="none" strike="noStrike" dirty="0">
                          <a:effectLst/>
                          <a:latin typeface="Fira Sans" panose="020B0503050000020004" pitchFamily="34" charset="0"/>
                          <a:ea typeface="Fira Sans" panose="020B0503050000020004" pitchFamily="34" charset="0"/>
                        </a:rPr>
                        <a:t>Accommodation used by non-residents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dirty="0">
                          <a:effectLst/>
                          <a:latin typeface="Fira Sans" panose="020B0503050000020004" pitchFamily="34" charset="0"/>
                          <a:ea typeface="Fira Sans" panose="020B0503050000020004" pitchFamily="34" charset="0"/>
                        </a:rPr>
                        <a:t>36</a:t>
                      </a:r>
                      <a:endParaRPr lang="pl-PL" sz="1000" b="0"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2"/>
                  </a:ext>
                </a:extLst>
              </a:tr>
              <a:tr h="185636">
                <a:tc>
                  <a:txBody>
                    <a:bodyPr/>
                    <a:lstStyle/>
                    <a:p>
                      <a:pPr algn="l" fontAlgn="ctr"/>
                      <a:r>
                        <a:rPr lang="pl-PL" sz="1200" b="1" u="none" strike="noStrike" dirty="0" err="1">
                          <a:effectLst/>
                          <a:latin typeface="Fira Sans" panose="020B0503050000020004" pitchFamily="34" charset="0"/>
                          <a:ea typeface="Fira Sans" panose="020B0503050000020004" pitchFamily="34" charset="0"/>
                        </a:rPr>
                        <a:t>Expenditures</a:t>
                      </a:r>
                      <a:r>
                        <a:rPr lang="pl-PL" sz="1200" b="1" u="none" strike="noStrike" dirty="0">
                          <a:effectLst/>
                          <a:latin typeface="Fira Sans" panose="020B0503050000020004" pitchFamily="34" charset="0"/>
                          <a:ea typeface="Fira Sans" panose="020B0503050000020004" pitchFamily="34" charset="0"/>
                        </a:rPr>
                        <a:t> for </a:t>
                      </a:r>
                      <a:r>
                        <a:rPr lang="pl-PL" sz="1200" b="1" u="none" strike="noStrike" dirty="0" err="1">
                          <a:effectLst/>
                          <a:latin typeface="Fira Sans" panose="020B0503050000020004" pitchFamily="34" charset="0"/>
                          <a:ea typeface="Fira Sans" panose="020B0503050000020004" pitchFamily="34" charset="0"/>
                        </a:rPr>
                        <a:t>consumption</a:t>
                      </a:r>
                      <a:r>
                        <a:rPr lang="pl-PL" sz="1200" b="1" u="none" strike="noStrike" dirty="0">
                          <a:effectLst/>
                          <a:latin typeface="Fira Sans" panose="020B0503050000020004" pitchFamily="34" charset="0"/>
                          <a:ea typeface="Fira Sans" panose="020B0503050000020004" pitchFamily="34" charset="0"/>
                        </a:rPr>
                        <a:t> in </a:t>
                      </a:r>
                      <a:r>
                        <a:rPr lang="pl-PL" sz="1200" b="1" u="none" strike="noStrike" dirty="0" err="1">
                          <a:effectLst/>
                          <a:latin typeface="Fira Sans" panose="020B0503050000020004" pitchFamily="34" charset="0"/>
                          <a:ea typeface="Fira Sans" panose="020B0503050000020004" pitchFamily="34" charset="0"/>
                        </a:rPr>
                        <a:t>households</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tc>
                  <a:txBody>
                    <a:bodyPr/>
                    <a:lstStyle/>
                    <a:p>
                      <a:pPr algn="r" fontAlgn="ctr"/>
                      <a:r>
                        <a:rPr lang="pl-PL" sz="1200" b="1" u="none" strike="noStrike" dirty="0">
                          <a:effectLst/>
                          <a:latin typeface="Fira Sans" panose="020B0503050000020004" pitchFamily="34" charset="0"/>
                          <a:ea typeface="Fira Sans" panose="020B0503050000020004" pitchFamily="34" charset="0"/>
                        </a:rPr>
                        <a:t>361</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3"/>
                  </a:ext>
                </a:extLst>
              </a:tr>
              <a:tr h="177198">
                <a:tc>
                  <a:txBody>
                    <a:bodyPr/>
                    <a:lstStyle/>
                    <a:p>
                      <a:pPr algn="l" fontAlgn="ctr"/>
                      <a:r>
                        <a:rPr lang="en-GB" sz="1200" u="none" strike="noStrike" dirty="0">
                          <a:effectLst/>
                          <a:latin typeface="Fira Sans" panose="020B0503050000020004" pitchFamily="34" charset="0"/>
                          <a:ea typeface="Fira Sans" panose="020B0503050000020004" pitchFamily="34" charset="0"/>
                        </a:rPr>
                        <a:t>Accommodation used by residents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dirty="0">
                          <a:effectLst/>
                          <a:latin typeface="Fira Sans" panose="020B0503050000020004" pitchFamily="34" charset="0"/>
                          <a:ea typeface="Fira Sans" panose="020B0503050000020004" pitchFamily="34" charset="0"/>
                        </a:rPr>
                        <a:t>440</a:t>
                      </a:r>
                      <a:endParaRPr lang="pl-PL" sz="1000" b="0"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4"/>
                  </a:ext>
                </a:extLst>
              </a:tr>
              <a:tr h="177198">
                <a:tc>
                  <a:txBody>
                    <a:bodyPr/>
                    <a:lstStyle/>
                    <a:p>
                      <a:pPr algn="l" fontAlgn="ctr"/>
                      <a:r>
                        <a:rPr lang="en-US" sz="1200" u="none" strike="noStrike" dirty="0">
                          <a:effectLst/>
                          <a:latin typeface="Fira Sans" panose="020B0503050000020004" pitchFamily="34" charset="0"/>
                          <a:ea typeface="Fira Sans" panose="020B0503050000020004" pitchFamily="34" charset="0"/>
                        </a:rPr>
                        <a:t>Fees for Airbnb and Booking paid </a:t>
                      </a:r>
                      <a:r>
                        <a:rPr lang="pl-PL" sz="1200" u="none" strike="noStrike" dirty="0">
                          <a:effectLst/>
                          <a:latin typeface="Fira Sans" panose="020B0503050000020004" pitchFamily="34" charset="0"/>
                          <a:ea typeface="Fira Sans" panose="020B0503050000020004" pitchFamily="34" charset="0"/>
                        </a:rPr>
                        <a:t>by </a:t>
                      </a:r>
                      <a:r>
                        <a:rPr lang="pl-PL" sz="1200" u="none" strike="noStrike" dirty="0" err="1">
                          <a:effectLst/>
                          <a:latin typeface="Fira Sans" panose="020B0503050000020004" pitchFamily="34" charset="0"/>
                          <a:ea typeface="Fira Sans" panose="020B0503050000020004" pitchFamily="34" charset="0"/>
                        </a:rPr>
                        <a:t>residents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pl-PL" sz="1000" u="none" strike="noStrike">
                          <a:effectLst/>
                          <a:latin typeface="Fira Sans" panose="020B0503050000020004" pitchFamily="34" charset="0"/>
                          <a:ea typeface="Fira Sans" panose="020B0503050000020004" pitchFamily="34" charset="0"/>
                        </a:rPr>
                        <a:t>54</a:t>
                      </a:r>
                      <a:endParaRPr lang="pl-PL" sz="1000" b="0" i="0" u="none" strike="noStrike">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5"/>
                  </a:ext>
                </a:extLst>
              </a:tr>
              <a:tr h="177198">
                <a:tc>
                  <a:txBody>
                    <a:bodyPr/>
                    <a:lstStyle/>
                    <a:p>
                      <a:pPr algn="l" fontAlgn="ctr"/>
                      <a:r>
                        <a:rPr lang="en-US" sz="1200" u="none" strike="noStrike" dirty="0">
                          <a:effectLst/>
                          <a:latin typeface="Fira Sans" panose="020B0503050000020004" pitchFamily="34" charset="0"/>
                          <a:ea typeface="Fira Sans" panose="020B0503050000020004" pitchFamily="34" charset="0"/>
                        </a:rPr>
                        <a:t>Correction - costs incurred by hosts</a:t>
                      </a:r>
                      <a:endParaRPr lang="pl-PL" sz="1200" b="0" i="0" u="none" strike="noStrike" dirty="0">
                        <a:solidFill>
                          <a:srgbClr val="000000"/>
                        </a:solidFill>
                        <a:effectLst/>
                        <a:latin typeface="Fira Sans" panose="020B0503050000020004" pitchFamily="34" charset="0"/>
                        <a:ea typeface="Fira Sans" panose="020B0503050000020004" pitchFamily="34" charset="0"/>
                      </a:endParaRPr>
                    </a:p>
                  </a:txBody>
                  <a:tcPr marL="379709" marR="8438" marT="8438" marB="0" anchor="ctr"/>
                </a:tc>
                <a:tc>
                  <a:txBody>
                    <a:bodyPr/>
                    <a:lstStyle/>
                    <a:p>
                      <a:pPr algn="r" fontAlgn="ctr"/>
                      <a:r>
                        <a:rPr lang="en-GB" sz="1000" u="none" strike="noStrike" dirty="0">
                          <a:effectLst/>
                          <a:latin typeface="Fira Sans" panose="020B0503050000020004" pitchFamily="34" charset="0"/>
                          <a:ea typeface="Fira Sans" panose="020B0503050000020004" pitchFamily="34" charset="0"/>
                        </a:rPr>
                        <a:t>-133</a:t>
                      </a:r>
                      <a:endParaRPr lang="pl-PL" sz="1000" b="0"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6"/>
                  </a:ext>
                </a:extLst>
              </a:tr>
              <a:tr h="185636">
                <a:tc>
                  <a:txBody>
                    <a:bodyPr/>
                    <a:lstStyle/>
                    <a:p>
                      <a:pPr algn="l" fontAlgn="ctr"/>
                      <a:r>
                        <a:rPr lang="pl-PL" sz="1200" b="1" u="none" strike="noStrike" dirty="0">
                          <a:effectLst/>
                          <a:latin typeface="Fira Sans" panose="020B0503050000020004" pitchFamily="34" charset="0"/>
                          <a:ea typeface="Fira Sans" panose="020B0503050000020004" pitchFamily="34" charset="0"/>
                        </a:rPr>
                        <a:t>GDP</a:t>
                      </a:r>
                      <a:r>
                        <a:rPr lang="en-GB" sz="1200" b="1" u="none" strike="noStrike" dirty="0">
                          <a:effectLst/>
                          <a:latin typeface="Fira Sans" panose="020B0503050000020004" pitchFamily="34" charset="0"/>
                          <a:ea typeface="Fira Sans" panose="020B0503050000020004" pitchFamily="34" charset="0"/>
                        </a:rPr>
                        <a:t> – </a:t>
                      </a:r>
                      <a:r>
                        <a:rPr lang="pl-PL" sz="1200" b="1" u="none" strike="noStrike" dirty="0" err="1">
                          <a:effectLst/>
                          <a:latin typeface="Fira Sans" panose="020B0503050000020004" pitchFamily="34" charset="0"/>
                          <a:ea typeface="Fira Sans" panose="020B0503050000020004" pitchFamily="34" charset="0"/>
                        </a:rPr>
                        <a:t>expenditure</a:t>
                      </a:r>
                      <a:r>
                        <a:rPr lang="pl-PL" sz="1200" b="1" u="none" strike="noStrike" dirty="0">
                          <a:effectLst/>
                          <a:latin typeface="Fira Sans" panose="020B0503050000020004" pitchFamily="34" charset="0"/>
                          <a:ea typeface="Fira Sans" panose="020B0503050000020004" pitchFamily="34" charset="0"/>
                        </a:rPr>
                        <a:t> </a:t>
                      </a:r>
                      <a:r>
                        <a:rPr lang="pl-PL" sz="1200" b="1" u="none" strike="noStrike" dirty="0" err="1">
                          <a:effectLst/>
                          <a:latin typeface="Fira Sans" panose="020B0503050000020004" pitchFamily="34" charset="0"/>
                          <a:ea typeface="Fira Sans" panose="020B0503050000020004" pitchFamily="34" charset="0"/>
                        </a:rPr>
                        <a:t>side</a:t>
                      </a:r>
                      <a:endParaRPr lang="pl-PL" sz="12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tc>
                  <a:txBody>
                    <a:bodyPr/>
                    <a:lstStyle/>
                    <a:p>
                      <a:pPr algn="r" fontAlgn="ctr"/>
                      <a:r>
                        <a:rPr lang="en-GB" sz="1400" b="1" u="none" strike="noStrike" dirty="0">
                          <a:effectLst/>
                          <a:latin typeface="Fira Sans" panose="020B0503050000020004" pitchFamily="34" charset="0"/>
                          <a:ea typeface="Fira Sans" panose="020B0503050000020004" pitchFamily="34" charset="0"/>
                        </a:rPr>
                        <a:t>321</a:t>
                      </a:r>
                      <a:endParaRPr lang="pl-PL" sz="1400" b="1" i="0" u="none" strike="noStrike" dirty="0">
                        <a:solidFill>
                          <a:srgbClr val="000000"/>
                        </a:solidFill>
                        <a:effectLst/>
                        <a:latin typeface="Fira Sans" panose="020B0503050000020004" pitchFamily="34" charset="0"/>
                        <a:ea typeface="Fira Sans" panose="020B0503050000020004" pitchFamily="34" charset="0"/>
                      </a:endParaRPr>
                    </a:p>
                  </a:txBody>
                  <a:tcPr marL="8438" marR="8438" marT="8438" marB="0" anchor="ctr"/>
                </a:tc>
                <a:extLst>
                  <a:ext uri="{0D108BD9-81ED-4DB2-BD59-A6C34878D82A}">
                    <a16:rowId xmlns:a16="http://schemas.microsoft.com/office/drawing/2014/main" val="10017"/>
                  </a:ext>
                </a:extLst>
              </a:tr>
            </a:tbl>
          </a:graphicData>
        </a:graphic>
      </p:graphicFrame>
      <p:sp>
        <p:nvSpPr>
          <p:cNvPr id="4" name="Prostokąt 3"/>
          <p:cNvSpPr/>
          <p:nvPr/>
        </p:nvSpPr>
        <p:spPr>
          <a:xfrm>
            <a:off x="701504" y="5212659"/>
            <a:ext cx="7852063" cy="523220"/>
          </a:xfrm>
          <a:prstGeom prst="rect">
            <a:avLst/>
          </a:prstGeom>
        </p:spPr>
        <p:txBody>
          <a:bodyPr wrap="square">
            <a:spAutoFit/>
          </a:bodyPr>
          <a:lstStyle/>
          <a:p>
            <a:pPr algn="just"/>
            <a:r>
              <a:rPr lang="en-US" sz="1400" dirty="0">
                <a:latin typeface="Fira Sans" panose="020B0503050000020004" pitchFamily="34" charset="0"/>
                <a:ea typeface="Fira Sans" panose="020B0503050000020004" pitchFamily="34" charset="0"/>
              </a:rPr>
              <a:t>Adjusting the present value of contractual rents reduces the value of GDP by PLN 28 million. Actual rents increase the value of GDP by PLN 321 million. The final impact on GDP value is PLN 293 million.</a:t>
            </a:r>
            <a:endParaRPr lang="pl-PL" sz="1400" dirty="0">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5590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pole tekstowe 9"/>
          <p:cNvSpPr txBox="1"/>
          <p:nvPr/>
        </p:nvSpPr>
        <p:spPr>
          <a:xfrm>
            <a:off x="156271" y="2488497"/>
            <a:ext cx="8897566" cy="461665"/>
          </a:xfrm>
          <a:prstGeom prst="rect">
            <a:avLst/>
          </a:prstGeom>
          <a:noFill/>
        </p:spPr>
        <p:txBody>
          <a:bodyPr wrap="square" rtlCol="0" anchor="t">
            <a:spAutoFit/>
          </a:bodyPr>
          <a:lstStyle/>
          <a:p>
            <a:r>
              <a:rPr lang="pl-PL" sz="2400" b="1" dirty="0" err="1">
                <a:solidFill>
                  <a:prstClr val="black"/>
                </a:solidFill>
                <a:latin typeface="Fira Sans" panose="020B0503050000020004" pitchFamily="34" charset="0"/>
                <a:ea typeface="Fira Sans" panose="020B0503050000020004" pitchFamily="34" charset="0"/>
              </a:rPr>
              <a:t>Thank</a:t>
            </a:r>
            <a:r>
              <a:rPr lang="pl-PL" sz="2400" b="1" dirty="0">
                <a:solidFill>
                  <a:prstClr val="black"/>
                </a:solidFill>
                <a:latin typeface="Fira Sans" panose="020B0503050000020004" pitchFamily="34" charset="0"/>
                <a:ea typeface="Fira Sans" panose="020B0503050000020004" pitchFamily="34" charset="0"/>
              </a:rPr>
              <a:t> </a:t>
            </a:r>
            <a:r>
              <a:rPr lang="pl-PL" sz="2400" b="1" dirty="0" err="1">
                <a:solidFill>
                  <a:prstClr val="black"/>
                </a:solidFill>
                <a:latin typeface="Fira Sans" panose="020B0503050000020004" pitchFamily="34" charset="0"/>
                <a:ea typeface="Fira Sans" panose="020B0503050000020004" pitchFamily="34" charset="0"/>
              </a:rPr>
              <a:t>you</a:t>
            </a:r>
            <a:r>
              <a:rPr lang="pl-PL" sz="2400" b="1" dirty="0">
                <a:solidFill>
                  <a:prstClr val="black"/>
                </a:solidFill>
                <a:latin typeface="Fira Sans" panose="020B0503050000020004" pitchFamily="34" charset="0"/>
                <a:ea typeface="Fira Sans" panose="020B0503050000020004" pitchFamily="34" charset="0"/>
              </a:rPr>
              <a:t> for </a:t>
            </a:r>
            <a:r>
              <a:rPr lang="pl-PL" sz="2400" b="1" dirty="0" err="1">
                <a:solidFill>
                  <a:prstClr val="black"/>
                </a:solidFill>
                <a:latin typeface="Fira Sans" panose="020B0503050000020004" pitchFamily="34" charset="0"/>
                <a:ea typeface="Fira Sans" panose="020B0503050000020004" pitchFamily="34" charset="0"/>
              </a:rPr>
              <a:t>your</a:t>
            </a:r>
            <a:r>
              <a:rPr lang="pl-PL" sz="2400" b="1" dirty="0">
                <a:solidFill>
                  <a:prstClr val="black"/>
                </a:solidFill>
                <a:latin typeface="Fira Sans" panose="020B0503050000020004" pitchFamily="34" charset="0"/>
                <a:ea typeface="Fira Sans" panose="020B0503050000020004" pitchFamily="34" charset="0"/>
              </a:rPr>
              <a:t> </a:t>
            </a:r>
            <a:r>
              <a:rPr lang="pl-PL" sz="2400" b="1" dirty="0" err="1">
                <a:solidFill>
                  <a:prstClr val="black"/>
                </a:solidFill>
                <a:latin typeface="Fira Sans" panose="020B0503050000020004" pitchFamily="34" charset="0"/>
                <a:ea typeface="Fira Sans" panose="020B0503050000020004" pitchFamily="34" charset="0"/>
              </a:rPr>
              <a:t>attention</a:t>
            </a:r>
            <a:r>
              <a:rPr lang="pl-PL" sz="2400" b="1" dirty="0">
                <a:solidFill>
                  <a:prstClr val="black"/>
                </a:solidFill>
                <a:latin typeface="Fira Sans" panose="020B0503050000020004" pitchFamily="34" charset="0"/>
                <a:ea typeface="Fira Sans" panose="020B0503050000020004" pitchFamily="34" charset="0"/>
              </a:rPr>
              <a:t>!</a:t>
            </a:r>
            <a:endParaRPr lang="pl-PL" sz="4400" b="1" dirty="0">
              <a:solidFill>
                <a:prstClr val="black"/>
              </a:solidFill>
              <a:latin typeface="Fira Sans" panose="020B0503050000020004" pitchFamily="34" charset="0"/>
              <a:ea typeface="Fira Sans" panose="020B0503050000020004" pitchFamily="34" charset="0"/>
            </a:endParaRPr>
          </a:p>
        </p:txBody>
      </p:sp>
      <p:sp>
        <p:nvSpPr>
          <p:cNvPr id="6" name="pole tekstowe 5"/>
          <p:cNvSpPr txBox="1"/>
          <p:nvPr/>
        </p:nvSpPr>
        <p:spPr>
          <a:xfrm>
            <a:off x="156271" y="6404256"/>
            <a:ext cx="8446592" cy="276999"/>
          </a:xfrm>
          <a:prstGeom prst="rect">
            <a:avLst/>
          </a:prstGeom>
          <a:noFill/>
        </p:spPr>
        <p:txBody>
          <a:bodyPr wrap="square" rtlCol="0" anchor="t">
            <a:spAutoFit/>
          </a:bodyPr>
          <a:lstStyle/>
          <a:p>
            <a:r>
              <a:rPr lang="en-GB" sz="1200" dirty="0">
                <a:solidFill>
                  <a:prstClr val="black"/>
                </a:solidFill>
                <a:latin typeface="Fira Sans" panose="020B0503050000020004" pitchFamily="34" charset="0"/>
                <a:ea typeface="Fira Sans" panose="020B0503050000020004" pitchFamily="34" charset="0"/>
              </a:rPr>
              <a:t>Madrid</a:t>
            </a:r>
            <a:r>
              <a:rPr lang="pl-PL" sz="1200" dirty="0">
                <a:solidFill>
                  <a:prstClr val="black"/>
                </a:solidFill>
                <a:latin typeface="Fira Sans" panose="020B0503050000020004" pitchFamily="34" charset="0"/>
                <a:ea typeface="Fira Sans" panose="020B0503050000020004" pitchFamily="34" charset="0"/>
              </a:rPr>
              <a:t>, 6th </a:t>
            </a:r>
            <a:r>
              <a:rPr lang="en-GB" sz="1200" dirty="0">
                <a:solidFill>
                  <a:prstClr val="black"/>
                </a:solidFill>
                <a:latin typeface="Fira Sans" panose="020B0503050000020004" pitchFamily="34" charset="0"/>
                <a:ea typeface="Fira Sans" panose="020B0503050000020004" pitchFamily="34" charset="0"/>
              </a:rPr>
              <a:t>July</a:t>
            </a:r>
            <a:r>
              <a:rPr lang="pl-PL" sz="1200" dirty="0">
                <a:solidFill>
                  <a:prstClr val="black"/>
                </a:solidFill>
                <a:latin typeface="Fira Sans" panose="020B0503050000020004" pitchFamily="34" charset="0"/>
                <a:ea typeface="Fira Sans" panose="020B0503050000020004" pitchFamily="34" charset="0"/>
              </a:rPr>
              <a:t> 2023</a:t>
            </a:r>
          </a:p>
        </p:txBody>
      </p:sp>
      <p:pic>
        <p:nvPicPr>
          <p:cNvPr id="9" name="Obraz 8"/>
          <p:cNvPicPr/>
          <p:nvPr/>
        </p:nvPicPr>
        <p:blipFill>
          <a:blip r:embed="rId4" cstate="print">
            <a:extLst>
              <a:ext uri="{28A0092B-C50C-407E-A947-70E740481C1C}">
                <a14:useLocalDpi xmlns:a14="http://schemas.microsoft.com/office/drawing/2010/main" val="0"/>
              </a:ext>
            </a:extLst>
          </a:blip>
          <a:stretch>
            <a:fillRect/>
          </a:stretch>
        </p:blipFill>
        <p:spPr>
          <a:xfrm>
            <a:off x="237555" y="166965"/>
            <a:ext cx="1758722" cy="571357"/>
          </a:xfrm>
          <a:prstGeom prst="rect">
            <a:avLst/>
          </a:prstGeom>
        </p:spPr>
      </p:pic>
      <p:sp>
        <p:nvSpPr>
          <p:cNvPr id="11" name="Podtytuł 2"/>
          <p:cNvSpPr txBox="1">
            <a:spLocks/>
          </p:cNvSpPr>
          <p:nvPr/>
        </p:nvSpPr>
        <p:spPr>
          <a:xfrm>
            <a:off x="156271" y="4707827"/>
            <a:ext cx="6858000" cy="12973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Fira Sans" panose="020B0503050000020004" pitchFamily="34" charset="0"/>
                <a:ea typeface="Fira Sans" panose="020B0503050000020004" pitchFamily="34"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Fira Sans" panose="020B0503050000020004" pitchFamily="34" charset="0"/>
                <a:ea typeface="Fira Sans" panose="020B0503050000020004" pitchFamily="34"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Fira Sans" panose="020B0503050000020004" pitchFamily="34" charset="0"/>
                <a:ea typeface="Fira Sans" panose="020B0503050000020004" pitchFamily="34"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Fira Sans" panose="020B0503050000020004" pitchFamily="34" charset="0"/>
                <a:ea typeface="Fira Sans" panose="020B0503050000020004" pitchFamily="34"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Fira Sans" panose="020B0503050000020004" pitchFamily="34" charset="0"/>
                <a:ea typeface="Fira Sans" panose="020B0503050000020004" pitchFamily="34"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800" dirty="0">
                <a:solidFill>
                  <a:srgbClr val="001D77"/>
                </a:solidFill>
              </a:rPr>
              <a:t>Sebastian Wójcik, </a:t>
            </a:r>
            <a:r>
              <a:rPr lang="pl-PL" sz="1800" dirty="0" err="1">
                <a:solidFill>
                  <a:srgbClr val="001D77"/>
                </a:solidFill>
              </a:rPr>
              <a:t>PhD</a:t>
            </a:r>
            <a:endParaRPr lang="pl-PL" sz="1800" dirty="0">
              <a:solidFill>
                <a:srgbClr val="001D77"/>
              </a:solidFill>
            </a:endParaRPr>
          </a:p>
          <a:p>
            <a:r>
              <a:rPr lang="pl-PL" sz="1800" dirty="0">
                <a:solidFill>
                  <a:srgbClr val="001D77"/>
                </a:solidFill>
              </a:rPr>
              <a:t>Statistical Office in Rzeszów</a:t>
            </a:r>
          </a:p>
          <a:p>
            <a:r>
              <a:rPr lang="pl-PL" sz="1800" b="1" dirty="0">
                <a:solidFill>
                  <a:schemeClr val="tx1"/>
                </a:solidFill>
                <a:hlinkClick r:id="rId5"/>
              </a:rPr>
              <a:t>s.wojcik@stat.gov.pl</a:t>
            </a:r>
            <a:endParaRPr lang="pl-PL" sz="1800" b="1" dirty="0">
              <a:solidFill>
                <a:schemeClr val="tx1"/>
              </a:solidFill>
            </a:endParaRPr>
          </a:p>
          <a:p>
            <a:endParaRPr lang="pl-PL" sz="1800" b="1" dirty="0">
              <a:solidFill>
                <a:schemeClr val="tx1"/>
              </a:solidFill>
            </a:endParaRPr>
          </a:p>
        </p:txBody>
      </p:sp>
    </p:spTree>
    <p:extLst>
      <p:ext uri="{BB962C8B-B14F-4D97-AF65-F5344CB8AC3E}">
        <p14:creationId xmlns:p14="http://schemas.microsoft.com/office/powerpoint/2010/main" val="380788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4</a:t>
            </a:r>
          </a:p>
        </p:txBody>
      </p:sp>
      <p:sp>
        <p:nvSpPr>
          <p:cNvPr id="2" name="Prostokąt 1"/>
          <p:cNvSpPr/>
          <p:nvPr/>
        </p:nvSpPr>
        <p:spPr>
          <a:xfrm>
            <a:off x="62125" y="857545"/>
            <a:ext cx="8825758" cy="3557897"/>
          </a:xfrm>
          <a:prstGeom prst="rect">
            <a:avLst/>
          </a:prstGeom>
        </p:spPr>
        <p:txBody>
          <a:bodyPr wrap="square">
            <a:spAutoFit/>
          </a:bodyPr>
          <a:lstStyle/>
          <a:p>
            <a:pPr marL="180975">
              <a:lnSpc>
                <a:spcPct val="150000"/>
              </a:lnSpc>
              <a:spcBef>
                <a:spcPct val="20000"/>
              </a:spcBef>
              <a:buSzPct val="80000"/>
              <a:defRPr/>
            </a:pPr>
            <a:r>
              <a:rPr lang="pl-PL" sz="2000" b="1" dirty="0" err="1">
                <a:solidFill>
                  <a:srgbClr val="001D77"/>
                </a:solidFill>
                <a:latin typeface="Fira Sans" panose="020B0503050000020004" pitchFamily="34" charset="0"/>
                <a:ea typeface="Fira Sans" panose="020B0503050000020004" pitchFamily="34" charset="0"/>
              </a:rPr>
              <a:t>Demand</a:t>
            </a:r>
            <a:r>
              <a:rPr lang="pl-PL" sz="2000" b="1" dirty="0">
                <a:solidFill>
                  <a:srgbClr val="001D77"/>
                </a:solidFill>
                <a:latin typeface="Fira Sans" panose="020B0503050000020004" pitchFamily="34" charset="0"/>
                <a:ea typeface="Fira Sans" panose="020B0503050000020004" pitchFamily="34" charset="0"/>
              </a:rPr>
              <a:t> </a:t>
            </a:r>
            <a:r>
              <a:rPr lang="pl-PL" sz="2000" b="1" dirty="0" err="1">
                <a:solidFill>
                  <a:srgbClr val="001D77"/>
                </a:solidFill>
                <a:latin typeface="Fira Sans" panose="020B0503050000020004" pitchFamily="34" charset="0"/>
                <a:ea typeface="Fira Sans" panose="020B0503050000020004" pitchFamily="34" charset="0"/>
              </a:rPr>
              <a:t>side</a:t>
            </a:r>
            <a:r>
              <a:rPr lang="pl-PL" sz="2000" b="1" dirty="0">
                <a:solidFill>
                  <a:srgbClr val="001D77"/>
                </a:solidFill>
                <a:latin typeface="Fira Sans" panose="020B0503050000020004" pitchFamily="34" charset="0"/>
                <a:ea typeface="Fira Sans" panose="020B0503050000020004" pitchFamily="34" charset="0"/>
              </a:rPr>
              <a:t> of </a:t>
            </a:r>
            <a:r>
              <a:rPr lang="pl-PL" sz="2000" b="1" dirty="0" err="1">
                <a:solidFill>
                  <a:srgbClr val="001D77"/>
                </a:solidFill>
                <a:latin typeface="Fira Sans" panose="020B0503050000020004" pitchFamily="34" charset="0"/>
                <a:ea typeface="Fira Sans" panose="020B0503050000020004" pitchFamily="34" charset="0"/>
              </a:rPr>
              <a:t>tourism</a:t>
            </a:r>
            <a:endParaRPr lang="pl-PL" sz="2000" b="1" dirty="0">
              <a:solidFill>
                <a:srgbClr val="001D77"/>
              </a:solidFill>
              <a:latin typeface="Fira Sans" panose="020B0503050000020004" pitchFamily="34" charset="0"/>
              <a:ea typeface="Fira Sans" panose="020B0503050000020004" pitchFamily="34" charset="0"/>
            </a:endParaRPr>
          </a:p>
          <a:p>
            <a:pPr marL="180975">
              <a:spcBef>
                <a:spcPct val="20000"/>
              </a:spcBef>
              <a:buClr>
                <a:srgbClr val="C00000"/>
              </a:buClr>
              <a:buSzPct val="80000"/>
              <a:defRPr/>
            </a:pP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Tourist accommodation facilities regardless of the type of facility, owner and location, as well as facilities for other purposes (not related to tourism) that are temporarily used by tourists (e.g., dormitories, sports and recreation centers).</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Tourist accommodation facilities classified in the following activity groups according to </a:t>
            </a:r>
            <a:r>
              <a:rPr lang="pl-PL" sz="1600" dirty="0">
                <a:latin typeface="Fira Sans" panose="020B0503050000020004" pitchFamily="34" charset="0"/>
                <a:ea typeface="Fira Sans" panose="020B0503050000020004" pitchFamily="34" charset="0"/>
                <a:cs typeface="Arial" panose="020B0604020202020204" pitchFamily="34" charset="0"/>
              </a:rPr>
              <a:t>NACE </a:t>
            </a:r>
            <a:r>
              <a:rPr lang="en-US" sz="1600" dirty="0">
                <a:latin typeface="Fira Sans" panose="020B0503050000020004" pitchFamily="34" charset="0"/>
                <a:ea typeface="Fira Sans" panose="020B0503050000020004" pitchFamily="34" charset="0"/>
                <a:cs typeface="Arial" panose="020B0604020202020204" pitchFamily="34" charset="0"/>
              </a:rPr>
              <a:t>2007:</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55.1 - hotels and similar </a:t>
            </a:r>
            <a:r>
              <a:rPr lang="pl-PL" sz="1600" dirty="0" err="1">
                <a:latin typeface="Fira Sans" panose="020B0503050000020004" pitchFamily="34" charset="0"/>
                <a:ea typeface="Fira Sans" panose="020B0503050000020004" pitchFamily="34" charset="0"/>
                <a:cs typeface="Arial" panose="020B0604020202020204" pitchFamily="34" charset="0"/>
              </a:rPr>
              <a:t>acommodation</a:t>
            </a:r>
            <a:r>
              <a:rPr lang="en-US" sz="1600" dirty="0">
                <a:latin typeface="Fira Sans" panose="020B0503050000020004" pitchFamily="34" charset="0"/>
                <a:ea typeface="Fira Sans" panose="020B0503050000020004" pitchFamily="34" charset="0"/>
                <a:cs typeface="Arial" panose="020B0604020202020204" pitchFamily="34" charset="0"/>
              </a:rPr>
              <a:t>,</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55.2 – </a:t>
            </a:r>
            <a:r>
              <a:rPr lang="pl-PL" sz="1600" dirty="0" err="1">
                <a:latin typeface="Fira Sans" panose="020B0503050000020004" pitchFamily="34" charset="0"/>
                <a:ea typeface="Fira Sans" panose="020B0503050000020004" pitchFamily="34" charset="0"/>
                <a:cs typeface="Arial" panose="020B0604020202020204" pitchFamily="34" charset="0"/>
              </a:rPr>
              <a:t>holiday</a:t>
            </a:r>
            <a:r>
              <a:rPr lang="pl-PL" sz="1600" dirty="0">
                <a:latin typeface="Fira Sans" panose="020B0503050000020004" pitchFamily="34" charset="0"/>
                <a:ea typeface="Fira Sans" panose="020B0503050000020004" pitchFamily="34" charset="0"/>
                <a:cs typeface="Arial" panose="020B0604020202020204" pitchFamily="34" charset="0"/>
              </a:rPr>
              <a:t> and </a:t>
            </a:r>
            <a:r>
              <a:rPr lang="pl-PL" sz="1600" dirty="0" err="1">
                <a:latin typeface="Fira Sans" panose="020B0503050000020004" pitchFamily="34" charset="0"/>
                <a:ea typeface="Fira Sans" panose="020B0503050000020004" pitchFamily="34" charset="0"/>
                <a:cs typeface="Arial" panose="020B0604020202020204" pitchFamily="34" charset="0"/>
              </a:rPr>
              <a:t>other</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short-stay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accomodation</a:t>
            </a:r>
            <a:r>
              <a:rPr lang="en-US" sz="1600" dirty="0">
                <a:latin typeface="Fira Sans" panose="020B0503050000020004" pitchFamily="34" charset="0"/>
                <a:ea typeface="Fira Sans" panose="020B0503050000020004" pitchFamily="34" charset="0"/>
                <a:cs typeface="Arial" panose="020B0604020202020204" pitchFamily="34" charset="0"/>
              </a:rPr>
              <a:t>,</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55.3 – </a:t>
            </a:r>
            <a:r>
              <a:rPr lang="pl-PL" sz="1600" dirty="0">
                <a:latin typeface="Fira Sans" panose="020B0503050000020004" pitchFamily="34" charset="0"/>
                <a:ea typeface="Fira Sans" panose="020B0503050000020004" pitchFamily="34" charset="0"/>
                <a:cs typeface="Arial" panose="020B0604020202020204" pitchFamily="34" charset="0"/>
              </a:rPr>
              <a:t>camping </a:t>
            </a:r>
            <a:r>
              <a:rPr lang="pl-PL" sz="1600" dirty="0" err="1">
                <a:latin typeface="Fira Sans" panose="020B0503050000020004" pitchFamily="34" charset="0"/>
                <a:ea typeface="Fira Sans" panose="020B0503050000020004" pitchFamily="34" charset="0"/>
                <a:cs typeface="Arial" panose="020B0604020202020204" pitchFamily="34" charset="0"/>
              </a:rPr>
              <a:t>grounds</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recreational</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vehicle</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parks</a:t>
            </a:r>
            <a:r>
              <a:rPr lang="pl-PL" sz="1600" dirty="0">
                <a:latin typeface="Fira Sans" panose="020B0503050000020004" pitchFamily="34" charset="0"/>
                <a:ea typeface="Fira Sans" panose="020B0503050000020004" pitchFamily="34" charset="0"/>
                <a:cs typeface="Arial" panose="020B0604020202020204" pitchFamily="34" charset="0"/>
              </a:rPr>
              <a:t> and </a:t>
            </a:r>
            <a:r>
              <a:rPr lang="pl-PL" sz="1600" dirty="0" err="1">
                <a:latin typeface="Fira Sans" panose="020B0503050000020004" pitchFamily="34" charset="0"/>
                <a:ea typeface="Fira Sans" panose="020B0503050000020004" pitchFamily="34" charset="0"/>
                <a:cs typeface="Arial" panose="020B0604020202020204" pitchFamily="34" charset="0"/>
              </a:rPr>
              <a:t>trailer</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parks</a:t>
            </a:r>
            <a:r>
              <a:rPr lang="en-US" sz="1600" dirty="0">
                <a:latin typeface="Fira Sans" panose="020B0503050000020004" pitchFamily="34" charset="0"/>
                <a:ea typeface="Fira Sans" panose="020B0503050000020004" pitchFamily="34" charset="0"/>
                <a:cs typeface="Arial" panose="020B0604020202020204" pitchFamily="34" charset="0"/>
              </a:rPr>
              <a:t>.</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endParaRPr lang="pl-PL" sz="1600" dirty="0">
              <a:latin typeface="Fira Sans" panose="020B0503050000020004" pitchFamily="34" charset="0"/>
              <a:ea typeface="Fira Sans" panose="020B0503050000020004" pitchFamily="34" charset="0"/>
              <a:cs typeface="Arial" panose="020B0604020202020204" pitchFamily="34" charset="0"/>
            </a:endParaRPr>
          </a:p>
          <a:p>
            <a:pPr marL="361950" algn="just">
              <a:buNone/>
              <a:tabLst>
                <a:tab pos="361950" algn="l"/>
              </a:tabLst>
              <a:defRPr/>
            </a:pPr>
            <a:r>
              <a:rPr lang="en-US" sz="1600" dirty="0">
                <a:latin typeface="Fira Sans" panose="020B0503050000020004" pitchFamily="34" charset="0"/>
                <a:ea typeface="Fira Sans" panose="020B0503050000020004" pitchFamily="34" charset="0"/>
                <a:cs typeface="Arial" panose="020B0604020202020204" pitchFamily="34" charset="0"/>
              </a:rPr>
              <a:t>The survey covers 20 types of tourist accommodation facilities.</a:t>
            </a:r>
            <a:endParaRPr lang="pl-PL" sz="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15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1000"/>
                                        <p:tgtEl>
                                          <p:spTgt spid="2">
                                            <p:txEl>
                                              <p:pRg st="5" end="5"/>
                                            </p:txEl>
                                          </p:spTgt>
                                        </p:tgtEl>
                                      </p:cBhvr>
                                    </p:animEffect>
                                    <p:anim calcmode="lin" valueType="num">
                                      <p:cBhvr>
                                        <p:cTn id="2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1000"/>
                                        <p:tgtEl>
                                          <p:spTgt spid="2">
                                            <p:txEl>
                                              <p:pRg st="6" end="6"/>
                                            </p:txEl>
                                          </p:spTgt>
                                        </p:tgtEl>
                                      </p:cBhvr>
                                    </p:animEffect>
                                    <p:anim calcmode="lin" valueType="num">
                                      <p:cBhvr>
                                        <p:cTn id="2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1000"/>
                                        <p:tgtEl>
                                          <p:spTgt spid="2">
                                            <p:txEl>
                                              <p:pRg st="7" end="7"/>
                                            </p:txEl>
                                          </p:spTgt>
                                        </p:tgtEl>
                                      </p:cBhvr>
                                    </p:animEffect>
                                    <p:anim calcmode="lin" valueType="num">
                                      <p:cBhvr>
                                        <p:cTn id="3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1000"/>
                                        <p:tgtEl>
                                          <p:spTgt spid="2">
                                            <p:txEl>
                                              <p:pRg st="8" end="8"/>
                                            </p:txEl>
                                          </p:spTgt>
                                        </p:tgtEl>
                                      </p:cBhvr>
                                    </p:animEffect>
                                    <p:anim calcmode="lin" valueType="num">
                                      <p:cBhvr>
                                        <p:cTn id="3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1000"/>
                                        <p:tgtEl>
                                          <p:spTgt spid="2">
                                            <p:txEl>
                                              <p:pRg st="10" end="10"/>
                                            </p:txEl>
                                          </p:spTgt>
                                        </p:tgtEl>
                                      </p:cBhvr>
                                    </p:animEffect>
                                    <p:anim calcmode="lin" valueType="num">
                                      <p:cBhvr>
                                        <p:cTn id="44"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5</a:t>
            </a:r>
          </a:p>
        </p:txBody>
      </p:sp>
      <p:sp>
        <p:nvSpPr>
          <p:cNvPr id="15" name="Symbol zastępczy zawartości 2"/>
          <p:cNvSpPr txBox="1">
            <a:spLocks/>
          </p:cNvSpPr>
          <p:nvPr/>
        </p:nvSpPr>
        <p:spPr>
          <a:xfrm>
            <a:off x="231446" y="1013549"/>
            <a:ext cx="7041810" cy="517752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42900">
              <a:defRPr/>
            </a:pPr>
            <a:r>
              <a:rPr lang="pl-PL" sz="2000" b="1" dirty="0">
                <a:solidFill>
                  <a:srgbClr val="002060"/>
                </a:solidFill>
                <a:latin typeface="Fira Sans" panose="020B0503050000020004" pitchFamily="34" charset="0"/>
                <a:ea typeface="Fira Sans" panose="020B0503050000020004" pitchFamily="34" charset="0"/>
              </a:rPr>
              <a:t>KT-1</a:t>
            </a:r>
          </a:p>
          <a:p>
            <a:pPr marL="752475" lvl="1" indent="-285750">
              <a:lnSpc>
                <a:spcPct val="100000"/>
              </a:lnSpc>
              <a:spcBef>
                <a:spcPts val="1200"/>
              </a:spcBef>
              <a:buClr>
                <a:schemeClr val="tx1"/>
              </a:buClr>
              <a:buFont typeface="Wingdings" panose="05000000000000000000" pitchFamily="2" charset="2"/>
              <a:buChar char="§"/>
              <a:defRPr/>
            </a:pP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monthly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822325" lvl="1" indent="-355600">
              <a:lnSpc>
                <a:spcPct val="100000"/>
              </a:lnSpc>
              <a:spcBef>
                <a:spcPts val="0"/>
              </a:spcBef>
              <a:buClr>
                <a:schemeClr val="tx1"/>
              </a:buClr>
              <a:buFont typeface="Wingdings" panose="05000000000000000000" pitchFamily="2" charset="2"/>
              <a:buChar char="§"/>
              <a:defRPr/>
            </a:pPr>
            <a:r>
              <a:rPr lang="pl-PL" sz="1600" dirty="0" err="1">
                <a:latin typeface="Fira Sans" panose="020B0503050000020004" pitchFamily="34" charset="0"/>
                <a:ea typeface="Fira Sans" panose="020B0503050000020004" pitchFamily="34" charset="0"/>
                <a:cs typeface="Arial" panose="020B0604020202020204" pitchFamily="34" charset="0"/>
              </a:rPr>
              <a:t>census</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en-GB" sz="1600" dirty="0">
                <a:latin typeface="Fira Sans" panose="020B0503050000020004" pitchFamily="34" charset="0"/>
                <a:ea typeface="Fira Sans" panose="020B0503050000020004" pitchFamily="34" charset="0"/>
                <a:cs typeface="Arial" panose="020B0604020202020204" pitchFamily="34" charset="0"/>
              </a:rPr>
              <a:t>, </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822325" lvl="1" indent="-355600">
              <a:lnSpc>
                <a:spcPct val="100000"/>
              </a:lnSpc>
              <a:spcBef>
                <a:spcPts val="0"/>
              </a:spcBef>
              <a:buClr>
                <a:schemeClr val="tx1"/>
              </a:buClr>
              <a:buFont typeface="Wingdings" panose="05000000000000000000" pitchFamily="2" charset="2"/>
              <a:buChar char="§"/>
              <a:defRPr/>
            </a:pP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frame</a:t>
            </a:r>
            <a:r>
              <a:rPr lang="pl-PL" sz="1600" dirty="0">
                <a:latin typeface="Fira Sans" panose="020B0503050000020004" pitchFamily="34" charset="0"/>
                <a:ea typeface="Fira Sans" panose="020B0503050000020004" pitchFamily="34" charset="0"/>
                <a:cs typeface="Arial" panose="020B0604020202020204" pitchFamily="34" charset="0"/>
              </a:rPr>
              <a:t> – 12 </a:t>
            </a:r>
            <a:r>
              <a:rPr lang="en-GB" sz="1600" dirty="0">
                <a:latin typeface="Fira Sans" panose="020B0503050000020004" pitchFamily="34" charset="0"/>
                <a:ea typeface="Fira Sans" panose="020B0503050000020004" pitchFamily="34" charset="0"/>
                <a:cs typeface="Arial" panose="020B0604020202020204" pitchFamily="34" charset="0"/>
              </a:rPr>
              <a:t>thus</a:t>
            </a:r>
            <a:r>
              <a:rPr lang="pl-PL" sz="1600" dirty="0">
                <a:latin typeface="Fira Sans" panose="020B0503050000020004" pitchFamily="34" charset="0"/>
                <a:ea typeface="Fira Sans" panose="020B0503050000020004" pitchFamily="34" charset="0"/>
                <a:cs typeface="Arial" panose="020B0604020202020204" pitchFamily="34" charset="0"/>
              </a:rPr>
              <a:t>. of </a:t>
            </a:r>
            <a:r>
              <a:rPr lang="pl-PL" sz="1600" dirty="0" err="1">
                <a:latin typeface="Fira Sans" panose="020B0503050000020004" pitchFamily="34" charset="0"/>
                <a:ea typeface="Fira Sans" panose="020B0503050000020004" pitchFamily="34" charset="0"/>
                <a:cs typeface="Arial" panose="020B0604020202020204" pitchFamily="34" charset="0"/>
              </a:rPr>
              <a:t>units</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822325" lvl="1" indent="-355600">
              <a:lnSpc>
                <a:spcPct val="100000"/>
              </a:lnSpc>
              <a:spcBef>
                <a:spcPts val="0"/>
              </a:spcBef>
              <a:buClr>
                <a:schemeClr val="tx1"/>
              </a:buClr>
              <a:buFont typeface="Wingdings" panose="05000000000000000000" pitchFamily="2" charset="2"/>
              <a:buChar char="§"/>
              <a:defRPr/>
            </a:pPr>
            <a:r>
              <a:rPr lang="pl-PL" sz="1600" dirty="0" err="1">
                <a:latin typeface="Fira Sans" panose="020B0503050000020004" pitchFamily="34" charset="0"/>
                <a:ea typeface="Fira Sans" panose="020B0503050000020004" pitchFamily="34" charset="0"/>
                <a:cs typeface="Arial" panose="020B0604020202020204" pitchFamily="34" charset="0"/>
              </a:rPr>
              <a:t>compulsory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822325" lvl="1" indent="-355600">
              <a:lnSpc>
                <a:spcPct val="100000"/>
              </a:lnSpc>
              <a:spcBef>
                <a:spcPts val="0"/>
              </a:spcBef>
              <a:buClr>
                <a:schemeClr val="tx1"/>
              </a:buClr>
              <a:buFont typeface="Wingdings" panose="05000000000000000000" pitchFamily="2" charset="2"/>
              <a:buChar char="§"/>
              <a:defRPr/>
            </a:pPr>
            <a:r>
              <a:rPr lang="en-US" sz="1600" dirty="0">
                <a:latin typeface="Fira Sans" panose="020B0503050000020004" pitchFamily="34" charset="0"/>
                <a:ea typeface="Fira Sans" panose="020B0503050000020004" pitchFamily="34" charset="0"/>
                <a:cs typeface="Arial" panose="020B0604020202020204" pitchFamily="34" charset="0"/>
              </a:rPr>
              <a:t>tourist accommodation establishments possessing 10 or more bed places</a:t>
            </a:r>
            <a:r>
              <a:rPr lang="pl-PL" sz="1600" dirty="0">
                <a:latin typeface="Fira Sans" panose="020B0503050000020004" pitchFamily="34" charset="0"/>
                <a:ea typeface="Fira Sans" panose="020B0503050000020004" pitchFamily="34" charset="0"/>
                <a:cs typeface="Arial" panose="020B0604020202020204" pitchFamily="34" charset="0"/>
              </a:rPr>
              <a:t>.</a:t>
            </a:r>
            <a:endParaRPr lang="pl-PL" sz="1600" i="1" dirty="0">
              <a:latin typeface="Fira Sans" panose="020B0503050000020004" pitchFamily="34" charset="0"/>
              <a:ea typeface="Fira Sans" panose="020B0503050000020004" pitchFamily="34" charset="0"/>
              <a:cs typeface="Arial" panose="020B0604020202020204" pitchFamily="34" charset="0"/>
            </a:endParaRPr>
          </a:p>
          <a:p>
            <a:pPr>
              <a:lnSpc>
                <a:spcPct val="150000"/>
              </a:lnSpc>
              <a:buClr>
                <a:srgbClr val="002060"/>
              </a:buClr>
              <a:defRPr/>
            </a:pPr>
            <a:r>
              <a:rPr lang="pl-PL" sz="2000" b="1" dirty="0">
                <a:solidFill>
                  <a:srgbClr val="001D77"/>
                </a:solidFill>
                <a:latin typeface="Fira Sans" panose="020B0503050000020004" pitchFamily="34" charset="0"/>
                <a:ea typeface="Fira Sans" panose="020B0503050000020004" pitchFamily="34" charset="0"/>
              </a:rPr>
              <a:t>KT-2</a:t>
            </a:r>
          </a:p>
          <a:p>
            <a:pPr marL="752475" lvl="1" indent="-285750">
              <a:lnSpc>
                <a:spcPct val="100000"/>
              </a:lnSpc>
              <a:spcBef>
                <a:spcPts val="1200"/>
              </a:spcBef>
              <a:buClr>
                <a:schemeClr val="tx1"/>
              </a:buClr>
              <a:defRPr/>
            </a:pPr>
            <a:r>
              <a:rPr lang="pl-PL" sz="1600" dirty="0" err="1">
                <a:latin typeface="Fira Sans" panose="020B0503050000020004" pitchFamily="34" charset="0"/>
                <a:ea typeface="Fira Sans" panose="020B0503050000020004" pitchFamily="34" charset="0"/>
                <a:cs typeface="Arial" panose="020B0604020202020204" pitchFamily="34" charset="0"/>
              </a:rPr>
              <a:t>annual</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752475" lvl="1" indent="-285750">
              <a:lnSpc>
                <a:spcPct val="100000"/>
              </a:lnSpc>
              <a:spcBef>
                <a:spcPts val="0"/>
              </a:spcBef>
              <a:buClr>
                <a:schemeClr val="tx1"/>
              </a:buClr>
              <a:defRPr/>
            </a:pP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sample</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selection</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sample</a:t>
            </a:r>
            <a:r>
              <a:rPr lang="pl-PL" sz="1600" dirty="0">
                <a:latin typeface="Fira Sans" panose="020B0503050000020004" pitchFamily="34" charset="0"/>
                <a:ea typeface="Fira Sans" panose="020B0503050000020004" pitchFamily="34" charset="0"/>
                <a:cs typeface="Arial" panose="020B0604020202020204" pitchFamily="34" charset="0"/>
              </a:rPr>
              <a:t> of 2000 </a:t>
            </a:r>
            <a:r>
              <a:rPr lang="pl-PL" sz="1600" dirty="0" err="1">
                <a:latin typeface="Fira Sans" panose="020B0503050000020004" pitchFamily="34" charset="0"/>
                <a:ea typeface="Fira Sans" panose="020B0503050000020004" pitchFamily="34" charset="0"/>
                <a:cs typeface="Arial" panose="020B0604020202020204" pitchFamily="34" charset="0"/>
              </a:rPr>
              <a:t>units</a:t>
            </a:r>
            <a:r>
              <a:rPr lang="en-GB" sz="1600" dirty="0">
                <a:latin typeface="Fira Sans" panose="020B0503050000020004" pitchFamily="34" charset="0"/>
                <a:ea typeface="Fira Sans" panose="020B0503050000020004" pitchFamily="34" charset="0"/>
                <a:cs typeface="Arial" panose="020B0604020202020204" pitchFamily="34" charset="0"/>
              </a:rPr>
              <a:t>, </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752475" lvl="1" indent="-285750">
              <a:lnSpc>
                <a:spcPct val="100000"/>
              </a:lnSpc>
              <a:spcBef>
                <a:spcPts val="0"/>
              </a:spcBef>
              <a:buClr>
                <a:schemeClr val="tx1"/>
              </a:buClr>
              <a:defRPr/>
            </a:pP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frame</a:t>
            </a:r>
            <a:r>
              <a:rPr lang="pl-PL" sz="1600" dirty="0">
                <a:latin typeface="Fira Sans" panose="020B0503050000020004" pitchFamily="34" charset="0"/>
                <a:ea typeface="Fira Sans" panose="020B0503050000020004" pitchFamily="34" charset="0"/>
                <a:cs typeface="Arial" panose="020B0604020202020204" pitchFamily="34" charset="0"/>
              </a:rPr>
              <a:t> – Ewidencja Obiektów Turystycznych (EOT)</a:t>
            </a:r>
          </a:p>
          <a:p>
            <a:pPr marL="752475" lvl="1" indent="-285750">
              <a:lnSpc>
                <a:spcPct val="100000"/>
              </a:lnSpc>
              <a:spcBef>
                <a:spcPts val="0"/>
              </a:spcBef>
              <a:buClr>
                <a:schemeClr val="tx1"/>
              </a:buClr>
              <a:defRPr/>
            </a:pPr>
            <a:r>
              <a:rPr lang="pl-PL" sz="1600" dirty="0" err="1">
                <a:latin typeface="Fira Sans" panose="020B0503050000020004" pitchFamily="34" charset="0"/>
                <a:ea typeface="Fira Sans" panose="020B0503050000020004" pitchFamily="34" charset="0"/>
                <a:cs typeface="Arial" panose="020B0604020202020204" pitchFamily="34" charset="0"/>
              </a:rPr>
              <a:t>compulsory</a:t>
            </a:r>
            <a:r>
              <a:rPr lang="pl-PL" sz="1600" dirty="0">
                <a:latin typeface="Fira Sans" panose="020B0503050000020004" pitchFamily="34" charset="0"/>
                <a:ea typeface="Fira Sans" panose="020B0503050000020004" pitchFamily="34" charset="0"/>
                <a:cs typeface="Arial" panose="020B0604020202020204" pitchFamily="34" charset="0"/>
              </a:rPr>
              <a:t> </a:t>
            </a:r>
            <a:r>
              <a:rPr lang="pl-PL" sz="1600" dirty="0" err="1">
                <a:latin typeface="Fira Sans" panose="020B0503050000020004" pitchFamily="34" charset="0"/>
                <a:ea typeface="Fira Sans" panose="020B0503050000020004" pitchFamily="34" charset="0"/>
                <a:cs typeface="Arial" panose="020B0604020202020204" pitchFamily="34" charset="0"/>
              </a:rPr>
              <a:t>survey</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752475" lvl="1" indent="-285750">
              <a:lnSpc>
                <a:spcPct val="100000"/>
              </a:lnSpc>
              <a:spcBef>
                <a:spcPts val="0"/>
              </a:spcBef>
              <a:buClr>
                <a:schemeClr val="tx1"/>
              </a:buClr>
              <a:defRPr/>
            </a:pPr>
            <a:r>
              <a:rPr lang="en-US" sz="1600" dirty="0">
                <a:latin typeface="Fira Sans" panose="020B0503050000020004" pitchFamily="34" charset="0"/>
                <a:ea typeface="Fira Sans" panose="020B0503050000020004" pitchFamily="34" charset="0"/>
                <a:cs typeface="Arial" panose="020B0604020202020204" pitchFamily="34" charset="0"/>
              </a:rPr>
              <a:t>tourist accommodation establishments </a:t>
            </a:r>
            <a:r>
              <a:rPr lang="pl-PL" sz="1600" dirty="0" err="1">
                <a:latin typeface="Fira Sans" panose="020B0503050000020004" pitchFamily="34" charset="0"/>
                <a:ea typeface="Fira Sans" panose="020B0503050000020004" pitchFamily="34" charset="0"/>
                <a:cs typeface="Arial" panose="020B0604020202020204" pitchFamily="34" charset="0"/>
              </a:rPr>
              <a:t>below</a:t>
            </a:r>
            <a:r>
              <a:rPr lang="en-US" sz="1600" dirty="0">
                <a:latin typeface="Fira Sans" panose="020B0503050000020004" pitchFamily="34" charset="0"/>
                <a:ea typeface="Fira Sans" panose="020B0503050000020004" pitchFamily="34" charset="0"/>
                <a:cs typeface="Arial" panose="020B0604020202020204" pitchFamily="34" charset="0"/>
              </a:rPr>
              <a:t> possessing 10 bed places</a:t>
            </a:r>
            <a:endParaRPr lang="pl-PL" sz="1600" i="1" dirty="0">
              <a:latin typeface="Fira Sans" panose="020B0503050000020004" pitchFamily="34" charset="0"/>
              <a:ea typeface="Fira Sans" panose="020B0503050000020004" pitchFamily="34" charset="0"/>
              <a:cs typeface="Arial" panose="020B0604020202020204" pitchFamily="34" charset="0"/>
            </a:endParaRPr>
          </a:p>
          <a:p>
            <a:pPr>
              <a:lnSpc>
                <a:spcPct val="150000"/>
              </a:lnSpc>
              <a:buClr>
                <a:srgbClr val="002060"/>
              </a:buClr>
              <a:defRPr/>
            </a:pPr>
            <a:r>
              <a:rPr lang="pl-PL" sz="2000" b="1" dirty="0" err="1">
                <a:solidFill>
                  <a:srgbClr val="001D77"/>
                </a:solidFill>
                <a:latin typeface="Fira Sans" panose="020B0503050000020004" pitchFamily="34" charset="0"/>
                <a:ea typeface="Fira Sans" panose="020B0503050000020004" pitchFamily="34" charset="0"/>
              </a:rPr>
              <a:t>Scope</a:t>
            </a:r>
            <a:endParaRPr lang="pl-PL" sz="2000" b="1" dirty="0">
              <a:solidFill>
                <a:srgbClr val="001D77"/>
              </a:solidFill>
              <a:latin typeface="Fira Sans" panose="020B0503050000020004" pitchFamily="34" charset="0"/>
              <a:ea typeface="Fira Sans" panose="020B0503050000020004" pitchFamily="34" charset="0"/>
            </a:endParaRPr>
          </a:p>
          <a:p>
            <a:pPr marL="0" indent="0">
              <a:lnSpc>
                <a:spcPct val="150000"/>
              </a:lnSpc>
              <a:buClr>
                <a:srgbClr val="002060"/>
              </a:buClr>
              <a:buNone/>
              <a:defRPr/>
            </a:pPr>
            <a:r>
              <a:rPr lang="en-US" sz="1600" dirty="0">
                <a:latin typeface="Fira Sans" panose="020B0503050000020004" pitchFamily="34" charset="0"/>
                <a:ea typeface="Fira Sans" panose="020B0503050000020004" pitchFamily="34" charset="0"/>
                <a:cs typeface="Arial" panose="020B0604020202020204" pitchFamily="34" charset="0"/>
              </a:rPr>
              <a:t>Type of facility, nominal number of beds, domestic tourists using accommodation and accommodation provided to them, foreign tourists and accommodation provided to them by country</a:t>
            </a:r>
            <a:r>
              <a:rPr lang="pl-PL" sz="1600" dirty="0">
                <a:latin typeface="Fira Sans" panose="020B0503050000020004" pitchFamily="34" charset="0"/>
                <a:ea typeface="Fira Sans" panose="020B0503050000020004" pitchFamily="34" charset="0"/>
                <a:cs typeface="Arial" panose="020B0604020202020204" pitchFamily="34" charset="0"/>
              </a:rPr>
              <a:t>.</a:t>
            </a:r>
          </a:p>
          <a:p>
            <a:pPr marL="0" indent="0">
              <a:lnSpc>
                <a:spcPct val="150000"/>
              </a:lnSpc>
              <a:buClr>
                <a:srgbClr val="002060"/>
              </a:buClr>
              <a:buNone/>
              <a:defRPr/>
            </a:pPr>
            <a:r>
              <a:rPr lang="en-US" sz="1600" dirty="0">
                <a:latin typeface="Fira Sans" panose="020B0503050000020004" pitchFamily="34" charset="0"/>
                <a:ea typeface="Fira Sans" panose="020B0503050000020004" pitchFamily="34" charset="0"/>
                <a:cs typeface="Arial" panose="020B0604020202020204" pitchFamily="34" charset="0"/>
              </a:rPr>
              <a:t> Every 4 years information is collected on facilities for the disabled, sports</a:t>
            </a:r>
            <a:r>
              <a:rPr lang="pl-PL" sz="1600" dirty="0">
                <a:latin typeface="Fira Sans" panose="020B0503050000020004" pitchFamily="34" charset="0"/>
                <a:ea typeface="Fira Sans" panose="020B0503050000020004" pitchFamily="34" charset="0"/>
                <a:cs typeface="Arial" panose="020B0604020202020204" pitchFamily="34" charset="0"/>
              </a:rPr>
              <a:t>,</a:t>
            </a:r>
            <a:r>
              <a:rPr lang="en-US" sz="1600" dirty="0">
                <a:latin typeface="Fira Sans" panose="020B0503050000020004" pitchFamily="34" charset="0"/>
                <a:ea typeface="Fira Sans" panose="020B0503050000020004" pitchFamily="34" charset="0"/>
                <a:cs typeface="Arial" panose="020B0604020202020204" pitchFamily="34" charset="0"/>
              </a:rPr>
              <a:t> recreational and conference facilities.</a:t>
            </a:r>
            <a:endParaRPr lang="pl-PL" sz="1400" dirty="0">
              <a:latin typeface="Arial" panose="020B0604020202020204" pitchFamily="34" charset="0"/>
              <a:cs typeface="Arial" panose="020B0604020202020204" pitchFamily="34" charset="0"/>
            </a:endParaRPr>
          </a:p>
        </p:txBody>
      </p:sp>
      <p:pic>
        <p:nvPicPr>
          <p:cNvPr id="7" name="Picture 2" descr="Hotel Sleeping Accomodation Clip Art - Black/white Clip Art at Clker.com -  vector clip art online, royalty free &amp; public do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495" y="4642341"/>
            <a:ext cx="1597788" cy="154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4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1000"/>
                                        <p:tgtEl>
                                          <p:spTgt spid="15">
                                            <p:txEl>
                                              <p:pRg st="1" end="1"/>
                                            </p:txEl>
                                          </p:spTgt>
                                        </p:tgtEl>
                                      </p:cBhvr>
                                    </p:animEffect>
                                    <p:anim calcmode="lin" valueType="num">
                                      <p:cBhvr>
                                        <p:cTn id="1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1000"/>
                                        <p:tgtEl>
                                          <p:spTgt spid="15">
                                            <p:txEl>
                                              <p:pRg st="2" end="2"/>
                                            </p:txEl>
                                          </p:spTgt>
                                        </p:tgtEl>
                                      </p:cBhvr>
                                    </p:animEffect>
                                    <p:anim calcmode="lin" valueType="num">
                                      <p:cBhvr>
                                        <p:cTn id="18"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1000"/>
                                        <p:tgtEl>
                                          <p:spTgt spid="15">
                                            <p:txEl>
                                              <p:pRg st="3" end="3"/>
                                            </p:txEl>
                                          </p:spTgt>
                                        </p:tgtEl>
                                      </p:cBhvr>
                                    </p:animEffect>
                                    <p:anim calcmode="lin" valueType="num">
                                      <p:cBhvr>
                                        <p:cTn id="23"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1000"/>
                                        <p:tgtEl>
                                          <p:spTgt spid="15">
                                            <p:txEl>
                                              <p:pRg st="4" end="4"/>
                                            </p:txEl>
                                          </p:spTgt>
                                        </p:tgtEl>
                                      </p:cBhvr>
                                    </p:animEffect>
                                    <p:anim calcmode="lin" valueType="num">
                                      <p:cBhvr>
                                        <p:cTn id="28"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1000"/>
                                        <p:tgtEl>
                                          <p:spTgt spid="15">
                                            <p:txEl>
                                              <p:pRg st="5" end="5"/>
                                            </p:txEl>
                                          </p:spTgt>
                                        </p:tgtEl>
                                      </p:cBhvr>
                                    </p:animEffect>
                                    <p:anim calcmode="lin" valueType="num">
                                      <p:cBhvr>
                                        <p:cTn id="33"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5">
                                            <p:txEl>
                                              <p:pRg st="6" end="6"/>
                                            </p:txEl>
                                          </p:spTgt>
                                        </p:tgtEl>
                                        <p:attrNameLst>
                                          <p:attrName>style.visibility</p:attrName>
                                        </p:attrNameLst>
                                      </p:cBhvr>
                                      <p:to>
                                        <p:strVal val="visible"/>
                                      </p:to>
                                    </p:set>
                                    <p:animEffect transition="in" filter="fade">
                                      <p:cBhvr>
                                        <p:cTn id="39" dur="1000"/>
                                        <p:tgtEl>
                                          <p:spTgt spid="15">
                                            <p:txEl>
                                              <p:pRg st="6" end="6"/>
                                            </p:txEl>
                                          </p:spTgt>
                                        </p:tgtEl>
                                      </p:cBhvr>
                                    </p:animEffect>
                                    <p:anim calcmode="lin" valueType="num">
                                      <p:cBhvr>
                                        <p:cTn id="40"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xEl>
                                              <p:pRg st="7" end="7"/>
                                            </p:txEl>
                                          </p:spTgt>
                                        </p:tgtEl>
                                        <p:attrNameLst>
                                          <p:attrName>style.visibility</p:attrName>
                                        </p:attrNameLst>
                                      </p:cBhvr>
                                      <p:to>
                                        <p:strVal val="visible"/>
                                      </p:to>
                                    </p:set>
                                    <p:animEffect transition="in" filter="fade">
                                      <p:cBhvr>
                                        <p:cTn id="44" dur="1000"/>
                                        <p:tgtEl>
                                          <p:spTgt spid="15">
                                            <p:txEl>
                                              <p:pRg st="7" end="7"/>
                                            </p:txEl>
                                          </p:spTgt>
                                        </p:tgtEl>
                                      </p:cBhvr>
                                    </p:animEffect>
                                    <p:anim calcmode="lin" valueType="num">
                                      <p:cBhvr>
                                        <p:cTn id="45"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5">
                                            <p:txEl>
                                              <p:pRg st="8" end="8"/>
                                            </p:txEl>
                                          </p:spTgt>
                                        </p:tgtEl>
                                        <p:attrNameLst>
                                          <p:attrName>style.visibility</p:attrName>
                                        </p:attrNameLst>
                                      </p:cBhvr>
                                      <p:to>
                                        <p:strVal val="visible"/>
                                      </p:to>
                                    </p:set>
                                    <p:animEffect transition="in" filter="fade">
                                      <p:cBhvr>
                                        <p:cTn id="49" dur="1000"/>
                                        <p:tgtEl>
                                          <p:spTgt spid="15">
                                            <p:txEl>
                                              <p:pRg st="8" end="8"/>
                                            </p:txEl>
                                          </p:spTgt>
                                        </p:tgtEl>
                                      </p:cBhvr>
                                    </p:animEffect>
                                    <p:anim calcmode="lin" valueType="num">
                                      <p:cBhvr>
                                        <p:cTn id="50"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5">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
                                            <p:txEl>
                                              <p:pRg st="9" end="9"/>
                                            </p:txEl>
                                          </p:spTgt>
                                        </p:tgtEl>
                                        <p:attrNameLst>
                                          <p:attrName>style.visibility</p:attrName>
                                        </p:attrNameLst>
                                      </p:cBhvr>
                                      <p:to>
                                        <p:strVal val="visible"/>
                                      </p:to>
                                    </p:set>
                                    <p:animEffect transition="in" filter="fade">
                                      <p:cBhvr>
                                        <p:cTn id="54" dur="1000"/>
                                        <p:tgtEl>
                                          <p:spTgt spid="15">
                                            <p:txEl>
                                              <p:pRg st="9" end="9"/>
                                            </p:txEl>
                                          </p:spTgt>
                                        </p:tgtEl>
                                      </p:cBhvr>
                                    </p:animEffect>
                                    <p:anim calcmode="lin" valueType="num">
                                      <p:cBhvr>
                                        <p:cTn id="55" dur="1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15">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xEl>
                                              <p:pRg st="10" end="10"/>
                                            </p:txEl>
                                          </p:spTgt>
                                        </p:tgtEl>
                                        <p:attrNameLst>
                                          <p:attrName>style.visibility</p:attrName>
                                        </p:attrNameLst>
                                      </p:cBhvr>
                                      <p:to>
                                        <p:strVal val="visible"/>
                                      </p:to>
                                    </p:set>
                                    <p:animEffect transition="in" filter="fade">
                                      <p:cBhvr>
                                        <p:cTn id="59" dur="1000"/>
                                        <p:tgtEl>
                                          <p:spTgt spid="15">
                                            <p:txEl>
                                              <p:pRg st="10" end="10"/>
                                            </p:txEl>
                                          </p:spTgt>
                                        </p:tgtEl>
                                      </p:cBhvr>
                                    </p:animEffect>
                                    <p:anim calcmode="lin" valueType="num">
                                      <p:cBhvr>
                                        <p:cTn id="60" dur="1000" fill="hold"/>
                                        <p:tgtEl>
                                          <p:spTgt spid="15">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15">
                                            <p:txEl>
                                              <p:pRg st="10" end="1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5">
                                            <p:txEl>
                                              <p:pRg st="11" end="11"/>
                                            </p:txEl>
                                          </p:spTgt>
                                        </p:tgtEl>
                                        <p:attrNameLst>
                                          <p:attrName>style.visibility</p:attrName>
                                        </p:attrNameLst>
                                      </p:cBhvr>
                                      <p:to>
                                        <p:strVal val="visible"/>
                                      </p:to>
                                    </p:set>
                                    <p:animEffect transition="in" filter="fade">
                                      <p:cBhvr>
                                        <p:cTn id="64" dur="1000"/>
                                        <p:tgtEl>
                                          <p:spTgt spid="15">
                                            <p:txEl>
                                              <p:pRg st="11" end="11"/>
                                            </p:txEl>
                                          </p:spTgt>
                                        </p:tgtEl>
                                      </p:cBhvr>
                                    </p:animEffect>
                                    <p:anim calcmode="lin" valueType="num">
                                      <p:cBhvr>
                                        <p:cTn id="65" dur="1000" fill="hold"/>
                                        <p:tgtEl>
                                          <p:spTgt spid="15">
                                            <p:txEl>
                                              <p:pRg st="11" end="11"/>
                                            </p:txEl>
                                          </p:spTgt>
                                        </p:tgtEl>
                                        <p:attrNameLst>
                                          <p:attrName>ppt_x</p:attrName>
                                        </p:attrNameLst>
                                      </p:cBhvr>
                                      <p:tavLst>
                                        <p:tav tm="0">
                                          <p:val>
                                            <p:strVal val="#ppt_x"/>
                                          </p:val>
                                        </p:tav>
                                        <p:tav tm="100000">
                                          <p:val>
                                            <p:strVal val="#ppt_x"/>
                                          </p:val>
                                        </p:tav>
                                      </p:tavLst>
                                    </p:anim>
                                    <p:anim calcmode="lin" valueType="num">
                                      <p:cBhvr>
                                        <p:cTn id="66" dur="1000" fill="hold"/>
                                        <p:tgtEl>
                                          <p:spTgt spid="1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5">
                                            <p:txEl>
                                              <p:pRg st="12" end="12"/>
                                            </p:txEl>
                                          </p:spTgt>
                                        </p:tgtEl>
                                        <p:attrNameLst>
                                          <p:attrName>style.visibility</p:attrName>
                                        </p:attrNameLst>
                                      </p:cBhvr>
                                      <p:to>
                                        <p:strVal val="visible"/>
                                      </p:to>
                                    </p:set>
                                    <p:animEffect transition="in" filter="fade">
                                      <p:cBhvr>
                                        <p:cTn id="71" dur="1000"/>
                                        <p:tgtEl>
                                          <p:spTgt spid="15">
                                            <p:txEl>
                                              <p:pRg st="12" end="12"/>
                                            </p:txEl>
                                          </p:spTgt>
                                        </p:tgtEl>
                                      </p:cBhvr>
                                    </p:animEffect>
                                    <p:anim calcmode="lin" valueType="num">
                                      <p:cBhvr>
                                        <p:cTn id="72" dur="1000" fill="hold"/>
                                        <p:tgtEl>
                                          <p:spTgt spid="15">
                                            <p:txEl>
                                              <p:pRg st="12" end="12"/>
                                            </p:txEl>
                                          </p:spTgt>
                                        </p:tgtEl>
                                        <p:attrNameLst>
                                          <p:attrName>ppt_x</p:attrName>
                                        </p:attrNameLst>
                                      </p:cBhvr>
                                      <p:tavLst>
                                        <p:tav tm="0">
                                          <p:val>
                                            <p:strVal val="#ppt_x"/>
                                          </p:val>
                                        </p:tav>
                                        <p:tav tm="100000">
                                          <p:val>
                                            <p:strVal val="#ppt_x"/>
                                          </p:val>
                                        </p:tav>
                                      </p:tavLst>
                                    </p:anim>
                                    <p:anim calcmode="lin" valueType="num">
                                      <p:cBhvr>
                                        <p:cTn id="73" dur="1000" fill="hold"/>
                                        <p:tgtEl>
                                          <p:spTgt spid="15">
                                            <p:txEl>
                                              <p:pRg st="12" end="12"/>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5">
                                            <p:txEl>
                                              <p:pRg st="13" end="13"/>
                                            </p:txEl>
                                          </p:spTgt>
                                        </p:tgtEl>
                                        <p:attrNameLst>
                                          <p:attrName>style.visibility</p:attrName>
                                        </p:attrNameLst>
                                      </p:cBhvr>
                                      <p:to>
                                        <p:strVal val="visible"/>
                                      </p:to>
                                    </p:set>
                                    <p:animEffect transition="in" filter="fade">
                                      <p:cBhvr>
                                        <p:cTn id="76" dur="1000"/>
                                        <p:tgtEl>
                                          <p:spTgt spid="15">
                                            <p:txEl>
                                              <p:pRg st="13" end="13"/>
                                            </p:txEl>
                                          </p:spTgt>
                                        </p:tgtEl>
                                      </p:cBhvr>
                                    </p:animEffect>
                                    <p:anim calcmode="lin" valueType="num">
                                      <p:cBhvr>
                                        <p:cTn id="77" dur="1000" fill="hold"/>
                                        <p:tgtEl>
                                          <p:spTgt spid="15">
                                            <p:txEl>
                                              <p:pRg st="13" end="13"/>
                                            </p:txEl>
                                          </p:spTgt>
                                        </p:tgtEl>
                                        <p:attrNameLst>
                                          <p:attrName>ppt_x</p:attrName>
                                        </p:attrNameLst>
                                      </p:cBhvr>
                                      <p:tavLst>
                                        <p:tav tm="0">
                                          <p:val>
                                            <p:strVal val="#ppt_x"/>
                                          </p:val>
                                        </p:tav>
                                        <p:tav tm="100000">
                                          <p:val>
                                            <p:strVal val="#ppt_x"/>
                                          </p:val>
                                        </p:tav>
                                      </p:tavLst>
                                    </p:anim>
                                    <p:anim calcmode="lin" valueType="num">
                                      <p:cBhvr>
                                        <p:cTn id="78" dur="1000" fill="hold"/>
                                        <p:tgtEl>
                                          <p:spTgt spid="15">
                                            <p:txEl>
                                              <p:pRg st="13" end="13"/>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5">
                                            <p:txEl>
                                              <p:pRg st="14" end="14"/>
                                            </p:txEl>
                                          </p:spTgt>
                                        </p:tgtEl>
                                        <p:attrNameLst>
                                          <p:attrName>style.visibility</p:attrName>
                                        </p:attrNameLst>
                                      </p:cBhvr>
                                      <p:to>
                                        <p:strVal val="visible"/>
                                      </p:to>
                                    </p:set>
                                    <p:animEffect transition="in" filter="fade">
                                      <p:cBhvr>
                                        <p:cTn id="81" dur="1000"/>
                                        <p:tgtEl>
                                          <p:spTgt spid="15">
                                            <p:txEl>
                                              <p:pRg st="14" end="14"/>
                                            </p:txEl>
                                          </p:spTgt>
                                        </p:tgtEl>
                                      </p:cBhvr>
                                    </p:animEffect>
                                    <p:anim calcmode="lin" valueType="num">
                                      <p:cBhvr>
                                        <p:cTn id="82" dur="1000" fill="hold"/>
                                        <p:tgtEl>
                                          <p:spTgt spid="15">
                                            <p:txEl>
                                              <p:pRg st="14" end="14"/>
                                            </p:txEl>
                                          </p:spTgt>
                                        </p:tgtEl>
                                        <p:attrNameLst>
                                          <p:attrName>ppt_x</p:attrName>
                                        </p:attrNameLst>
                                      </p:cBhvr>
                                      <p:tavLst>
                                        <p:tav tm="0">
                                          <p:val>
                                            <p:strVal val="#ppt_x"/>
                                          </p:val>
                                        </p:tav>
                                        <p:tav tm="100000">
                                          <p:val>
                                            <p:strVal val="#ppt_x"/>
                                          </p:val>
                                        </p:tav>
                                      </p:tavLst>
                                    </p:anim>
                                    <p:anim calcmode="lin" valueType="num">
                                      <p:cBhvr>
                                        <p:cTn id="83" dur="1000" fill="hold"/>
                                        <p:tgtEl>
                                          <p:spTgt spid="1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8624896" y="6366594"/>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
          <p:cNvSpPr txBox="1">
            <a:spLocks/>
          </p:cNvSpPr>
          <p:nvPr/>
        </p:nvSpPr>
        <p:spPr>
          <a:xfrm>
            <a:off x="6830483" y="6299961"/>
            <a:ext cx="20574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b="1" dirty="0">
                <a:solidFill>
                  <a:schemeClr val="bg1"/>
                </a:solidFill>
                <a:latin typeface="Arial" panose="020B0604020202020204" pitchFamily="34" charset="0"/>
                <a:cs typeface="Arial" panose="020B0604020202020204" pitchFamily="34" charset="0"/>
              </a:rPr>
              <a:t>5</a:t>
            </a:r>
          </a:p>
        </p:txBody>
      </p:sp>
      <p:sp>
        <p:nvSpPr>
          <p:cNvPr id="15" name="Symbol zastępczy zawartości 2"/>
          <p:cNvSpPr txBox="1">
            <a:spLocks/>
          </p:cNvSpPr>
          <p:nvPr/>
        </p:nvSpPr>
        <p:spPr>
          <a:xfrm>
            <a:off x="231446" y="683972"/>
            <a:ext cx="7083322" cy="5919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285750">
              <a:buClr>
                <a:srgbClr val="C00000"/>
              </a:buClr>
              <a:defRPr/>
            </a:pPr>
            <a:r>
              <a:rPr lang="pl-PL" sz="1600" b="1" i="1" dirty="0">
                <a:latin typeface="Fira Sans" panose="020B0503050000020004" pitchFamily="34" charset="0"/>
                <a:ea typeface="Fira Sans" panose="020B0503050000020004" pitchFamily="34" charset="0"/>
                <a:cs typeface="Arial" panose="020B0604020202020204" pitchFamily="34" charset="0"/>
              </a:rPr>
              <a:t>Centralny Wykaz Obiektów Hotelarskich (CWOH Register)</a:t>
            </a:r>
            <a:r>
              <a:rPr lang="pl-PL" sz="1600" dirty="0">
                <a:latin typeface="Fira Sans" panose="020B0503050000020004" pitchFamily="34" charset="0"/>
                <a:ea typeface="Fira Sans" panose="020B0503050000020004" pitchFamily="34" charset="0"/>
                <a:cs typeface="Arial" panose="020B0604020202020204" pitchFamily="34" charset="0"/>
              </a:rPr>
              <a:t> </a:t>
            </a:r>
          </a:p>
          <a:p>
            <a:pPr marL="822325" lvl="1" indent="-355600">
              <a:lnSpc>
                <a:spcPct val="100000"/>
              </a:lnSpc>
              <a:spcBef>
                <a:spcPts val="0"/>
              </a:spcBef>
              <a:buClr>
                <a:schemeClr val="tx1"/>
              </a:buClr>
              <a:buFont typeface="Wingdings" panose="05000000000000000000" pitchFamily="2" charset="2"/>
              <a:buChar char="Ø"/>
              <a:defRPr/>
            </a:pPr>
            <a:endParaRPr lang="pl-PL" sz="1600" dirty="0">
              <a:latin typeface="Fira Sans" panose="020B0503050000020004" pitchFamily="34" charset="0"/>
              <a:ea typeface="Fira Sans" panose="020B0503050000020004" pitchFamily="34" charset="0"/>
              <a:cs typeface="Arial" panose="020B0604020202020204" pitchFamily="34" charset="0"/>
            </a:endParaRPr>
          </a:p>
          <a:p>
            <a:pPr marL="660400" lvl="1" indent="-285750">
              <a:lnSpc>
                <a:spcPct val="100000"/>
              </a:lnSpc>
              <a:spcBef>
                <a:spcPts val="0"/>
              </a:spcBef>
              <a:buClr>
                <a:schemeClr val="tx1"/>
              </a:buClr>
              <a:defRPr/>
            </a:pPr>
            <a:r>
              <a:rPr lang="en-US" sz="1600" dirty="0">
                <a:latin typeface="Fira Sans" panose="020B0503050000020004" pitchFamily="34" charset="0"/>
                <a:ea typeface="Fira Sans" panose="020B0503050000020004" pitchFamily="34" charset="0"/>
                <a:cs typeface="Arial" panose="020B0604020202020204" pitchFamily="34" charset="0"/>
              </a:rPr>
              <a:t>The Central List of Hotel Facilities is maintained on the basis of the Act on Hotel Services and Tourist Guides and Tourist Pilot Services of 29 August 1997. On the basis of information transmitted electronically by voivodship marshals concerning </a:t>
            </a:r>
            <a:r>
              <a:rPr lang="en-GB" sz="1600" dirty="0">
                <a:latin typeface="Fira Sans" panose="020B0503050000020004" pitchFamily="34" charset="0"/>
                <a:ea typeface="Fira Sans" panose="020B0503050000020004" pitchFamily="34" charset="0"/>
                <a:cs typeface="Arial" panose="020B0604020202020204" pitchFamily="34" charset="0"/>
              </a:rPr>
              <a:t>categorised</a:t>
            </a:r>
            <a:r>
              <a:rPr lang="en-US" sz="1600" dirty="0">
                <a:latin typeface="Fira Sans" panose="020B0503050000020004" pitchFamily="34" charset="0"/>
                <a:ea typeface="Fira Sans" panose="020B0503050000020004" pitchFamily="34" charset="0"/>
                <a:cs typeface="Arial" panose="020B0604020202020204" pitchFamily="34" charset="0"/>
              </a:rPr>
              <a:t> hotel facilities in the voivodship, the Central List of Hotel Facilities is published.</a:t>
            </a:r>
            <a:endParaRPr lang="pl-PL" sz="1600" i="1" dirty="0">
              <a:latin typeface="Fira Sans" panose="020B0503050000020004" pitchFamily="34" charset="0"/>
              <a:ea typeface="Fira Sans" panose="020B0503050000020004" pitchFamily="34" charset="0"/>
              <a:cs typeface="Arial" panose="020B0604020202020204" pitchFamily="34" charset="0"/>
            </a:endParaRPr>
          </a:p>
          <a:p>
            <a:pPr>
              <a:buClr>
                <a:srgbClr val="C00000"/>
              </a:buClr>
              <a:defRPr/>
            </a:pPr>
            <a:r>
              <a:rPr lang="pl-PL" sz="1600" b="1" dirty="0">
                <a:latin typeface="Fira Sans" panose="020B0503050000020004" pitchFamily="34" charset="0"/>
                <a:ea typeface="Fira Sans" panose="020B0503050000020004" pitchFamily="34" charset="0"/>
                <a:cs typeface="Arial" panose="020B0604020202020204" pitchFamily="34" charset="0"/>
              </a:rPr>
              <a:t>Ewidencja Obiektów Turystycznych</a:t>
            </a:r>
            <a:endParaRPr lang="pl-PL" sz="1600" i="1" dirty="0">
              <a:latin typeface="Fira Sans" panose="020B0503050000020004" pitchFamily="34" charset="0"/>
              <a:ea typeface="Fira Sans" panose="020B0503050000020004" pitchFamily="34" charset="0"/>
              <a:cs typeface="Arial" panose="020B0604020202020204" pitchFamily="34" charset="0"/>
            </a:endParaRPr>
          </a:p>
          <a:p>
            <a:pPr marL="628650" lvl="1" indent="-285750">
              <a:lnSpc>
                <a:spcPct val="100000"/>
              </a:lnSpc>
              <a:spcBef>
                <a:spcPts val="1200"/>
              </a:spcBef>
              <a:buClr>
                <a:schemeClr val="tx1"/>
              </a:buClr>
              <a:defRPr/>
            </a:pPr>
            <a:r>
              <a:rPr lang="en-US" sz="1600" dirty="0">
                <a:latin typeface="Fira Sans" panose="020B0503050000020004" pitchFamily="34" charset="0"/>
                <a:ea typeface="Fira Sans" panose="020B0503050000020004" pitchFamily="34" charset="0"/>
                <a:cs typeface="Arial" panose="020B0604020202020204" pitchFamily="34" charset="0"/>
              </a:rPr>
              <a:t>Persons providing hotel services in facilities other than hotel facilities referred to in Article 35(1) and Article 36 of the Act of 29 August 1997 on tourism services are required, prior to the commencement of operations, to notify such facility to the register kept in the municipality competent for the location of the facility.</a:t>
            </a:r>
            <a:endParaRPr lang="pl-PL" sz="1600" dirty="0">
              <a:latin typeface="Fira Sans" panose="020B0503050000020004" pitchFamily="34" charset="0"/>
              <a:ea typeface="Fira Sans" panose="020B0503050000020004" pitchFamily="34" charset="0"/>
              <a:cs typeface="Arial" panose="020B0604020202020204" pitchFamily="34" charset="0"/>
            </a:endParaRPr>
          </a:p>
          <a:p>
            <a:pPr marL="628650" lvl="1" indent="-285750">
              <a:lnSpc>
                <a:spcPct val="100000"/>
              </a:lnSpc>
              <a:spcBef>
                <a:spcPts val="1200"/>
              </a:spcBef>
              <a:buClr>
                <a:schemeClr val="tx1"/>
              </a:buClr>
              <a:defRPr/>
            </a:pPr>
            <a:r>
              <a:rPr lang="en-US" sz="1600" dirty="0">
                <a:latin typeface="Fira Sans" panose="020B0503050000020004" pitchFamily="34" charset="0"/>
                <a:ea typeface="Fira Sans" panose="020B0503050000020004" pitchFamily="34" charset="0"/>
                <a:cs typeface="Arial" panose="020B0604020202020204" pitchFamily="34" charset="0"/>
              </a:rPr>
              <a:t>This obligation applies to all those who provide hotel services in facilities which are not hotel facilities (i.e. are not: a hotel, a motel, a boarding house, a campsite, a youth hostel, a hostel).</a:t>
            </a:r>
            <a:endParaRPr lang="pl-PL" sz="1600" i="1" dirty="0">
              <a:latin typeface="Fira Sans" panose="020B0503050000020004" pitchFamily="34" charset="0"/>
              <a:ea typeface="Fira Sans" panose="020B0503050000020004" pitchFamily="34" charset="0"/>
              <a:cs typeface="Arial" panose="020B0604020202020204" pitchFamily="34" charset="0"/>
            </a:endParaRPr>
          </a:p>
        </p:txBody>
      </p:sp>
      <p:pic>
        <p:nvPicPr>
          <p:cNvPr id="7" name="Picture 2" descr="Hotel Sleeping Accomodation Clip Art - Black/white Clip Art at Clker.com -  vector clip art online, royalty free &amp; public do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1" y="4689273"/>
            <a:ext cx="1597788" cy="1548734"/>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7"/>
          <p:cNvSpPr/>
          <p:nvPr/>
        </p:nvSpPr>
        <p:spPr>
          <a:xfrm>
            <a:off x="276045" y="222307"/>
            <a:ext cx="4539236" cy="461665"/>
          </a:xfrm>
          <a:prstGeom prst="rect">
            <a:avLst/>
          </a:prstGeom>
        </p:spPr>
        <p:txBody>
          <a:bodyPr wrap="square">
            <a:spAutoFit/>
          </a:bodyPr>
          <a:lstStyle/>
          <a:p>
            <a:pPr algn="ctr"/>
            <a:r>
              <a:rPr lang="pl-PL" sz="2000" b="1" dirty="0">
                <a:solidFill>
                  <a:srgbClr val="001D77"/>
                </a:solidFill>
              </a:rPr>
              <a:t>Data</a:t>
            </a:r>
            <a:r>
              <a:rPr lang="pl-PL" sz="2400" b="1" i="1" dirty="0">
                <a:latin typeface="Fira Sans" panose="020B0503050000020004" pitchFamily="34" charset="0"/>
                <a:ea typeface="Fira Sans" panose="020B0503050000020004" pitchFamily="34" charset="0"/>
                <a:cs typeface="Arial" panose="020B0604020202020204" pitchFamily="34" charset="0"/>
              </a:rPr>
              <a:t> </a:t>
            </a:r>
            <a:r>
              <a:rPr lang="pl-PL" sz="2000" b="1" dirty="0" err="1">
                <a:solidFill>
                  <a:srgbClr val="001D77"/>
                </a:solidFill>
              </a:rPr>
              <a:t>sources</a:t>
            </a:r>
            <a:r>
              <a:rPr lang="pl-PL" sz="2000" b="1" dirty="0">
                <a:solidFill>
                  <a:srgbClr val="001D77"/>
                </a:solidFill>
              </a:rPr>
              <a:t> to </a:t>
            </a:r>
            <a:r>
              <a:rPr lang="pl-PL" sz="2000" b="1" dirty="0" err="1">
                <a:solidFill>
                  <a:srgbClr val="001D77"/>
                </a:solidFill>
              </a:rPr>
              <a:t>create</a:t>
            </a:r>
            <a:r>
              <a:rPr lang="pl-PL" sz="2000" b="1" dirty="0">
                <a:solidFill>
                  <a:srgbClr val="001D77"/>
                </a:solidFill>
              </a:rPr>
              <a:t> </a:t>
            </a:r>
            <a:r>
              <a:rPr lang="pl-PL" sz="2000" b="1" dirty="0" err="1">
                <a:solidFill>
                  <a:srgbClr val="001D77"/>
                </a:solidFill>
              </a:rPr>
              <a:t>survey</a:t>
            </a:r>
            <a:r>
              <a:rPr lang="pl-PL" sz="2000" b="1" dirty="0">
                <a:solidFill>
                  <a:srgbClr val="001D77"/>
                </a:solidFill>
              </a:rPr>
              <a:t> </a:t>
            </a:r>
            <a:r>
              <a:rPr lang="pl-PL" sz="2000" b="1" dirty="0" err="1">
                <a:solidFill>
                  <a:srgbClr val="001D77"/>
                </a:solidFill>
              </a:rPr>
              <a:t>frames</a:t>
            </a:r>
            <a:endParaRPr lang="pl-PL" sz="2000" b="1" dirty="0">
              <a:solidFill>
                <a:srgbClr val="001D77"/>
              </a:solidFill>
            </a:endParaRPr>
          </a:p>
        </p:txBody>
      </p:sp>
    </p:spTree>
    <p:extLst>
      <p:ext uri="{BB962C8B-B14F-4D97-AF65-F5344CB8AC3E}">
        <p14:creationId xmlns:p14="http://schemas.microsoft.com/office/powerpoint/2010/main" val="31616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1000"/>
                                        <p:tgtEl>
                                          <p:spTgt spid="15">
                                            <p:txEl>
                                              <p:pRg st="2" end="2"/>
                                            </p:txEl>
                                          </p:spTgt>
                                        </p:tgtEl>
                                      </p:cBhvr>
                                    </p:animEffect>
                                    <p:anim calcmode="lin" valueType="num">
                                      <p:cBhvr>
                                        <p:cTn id="20"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fade">
                                      <p:cBhvr>
                                        <p:cTn id="26" dur="1000"/>
                                        <p:tgtEl>
                                          <p:spTgt spid="15">
                                            <p:txEl>
                                              <p:pRg st="3" end="3"/>
                                            </p:txEl>
                                          </p:spTgt>
                                        </p:tgtEl>
                                      </p:cBhvr>
                                    </p:animEffect>
                                    <p:anim calcmode="lin" valueType="num">
                                      <p:cBhvr>
                                        <p:cTn id="27"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1000"/>
                                        <p:tgtEl>
                                          <p:spTgt spid="15">
                                            <p:txEl>
                                              <p:pRg st="4" end="4"/>
                                            </p:txEl>
                                          </p:spTgt>
                                        </p:tgtEl>
                                      </p:cBhvr>
                                    </p:animEffect>
                                    <p:anim calcmode="lin" valueType="num">
                                      <p:cBhvr>
                                        <p:cTn id="32"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fade">
                                      <p:cBhvr>
                                        <p:cTn id="36" dur="1000"/>
                                        <p:tgtEl>
                                          <p:spTgt spid="15">
                                            <p:txEl>
                                              <p:pRg st="5" end="5"/>
                                            </p:txEl>
                                          </p:spTgt>
                                        </p:tgtEl>
                                      </p:cBhvr>
                                    </p:animEffect>
                                    <p:anim calcmode="lin" valueType="num">
                                      <p:cBhvr>
                                        <p:cTn id="37"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1771"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474044"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7</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1118934" y="192199"/>
            <a:ext cx="6956706" cy="492443"/>
          </a:xfrm>
          <a:prstGeom prst="rect">
            <a:avLst/>
          </a:prstGeom>
          <a:noFill/>
        </p:spPr>
        <p:txBody>
          <a:bodyPr wrap="square" rtlCol="0">
            <a:spAutoFit/>
          </a:bodyPr>
          <a:lstStyle/>
          <a:p>
            <a:pPr algn="ctr"/>
            <a:r>
              <a:rPr lang="pl-PL" sz="2600" b="1" dirty="0">
                <a:solidFill>
                  <a:srgbClr val="001D77"/>
                </a:solidFill>
                <a:latin typeface="Fira Sans" panose="020B0503050000020004" pitchFamily="34" charset="0"/>
                <a:ea typeface="Fira Sans" panose="020B0503050000020004" pitchFamily="34" charset="0"/>
              </a:rPr>
              <a:t>International </a:t>
            </a:r>
            <a:r>
              <a:rPr lang="pl-PL" sz="2600" b="1" dirty="0" err="1">
                <a:solidFill>
                  <a:srgbClr val="001D77"/>
                </a:solidFill>
                <a:latin typeface="Fira Sans" panose="020B0503050000020004" pitchFamily="34" charset="0"/>
                <a:ea typeface="Fira Sans" panose="020B0503050000020004" pitchFamily="34" charset="0"/>
              </a:rPr>
              <a:t>projects</a:t>
            </a:r>
            <a:endParaRPr lang="en-GB" sz="2600" b="1" dirty="0">
              <a:solidFill>
                <a:srgbClr val="001D77"/>
              </a:solidFill>
              <a:latin typeface="Fira Sans" panose="020B0503050000020004" pitchFamily="34" charset="0"/>
              <a:ea typeface="Fira Sans" panose="020B0503050000020004" pitchFamily="34" charset="0"/>
            </a:endParaRPr>
          </a:p>
        </p:txBody>
      </p:sp>
      <p:pic>
        <p:nvPicPr>
          <p:cNvPr id="45" name="Obraz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844" y="1563549"/>
            <a:ext cx="470311" cy="285037"/>
          </a:xfrm>
          <a:prstGeom prst="rect">
            <a:avLst/>
          </a:prstGeom>
          <a:ln w="15875" cap="sq">
            <a:solidFill>
              <a:srgbClr val="000000"/>
            </a:solidFill>
            <a:prstDash val="solid"/>
            <a:miter lim="800000"/>
          </a:ln>
          <a:effectLst/>
        </p:spPr>
      </p:pic>
      <p:pic>
        <p:nvPicPr>
          <p:cNvPr id="46" name="Obraz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6404" y="1119956"/>
            <a:ext cx="470311" cy="285037"/>
          </a:xfrm>
          <a:prstGeom prst="rect">
            <a:avLst/>
          </a:prstGeom>
          <a:ln w="15875" cap="sq">
            <a:solidFill>
              <a:srgbClr val="000000"/>
            </a:solidFill>
            <a:prstDash val="solid"/>
            <a:miter lim="800000"/>
          </a:ln>
          <a:effectLst/>
        </p:spPr>
      </p:pic>
      <p:pic>
        <p:nvPicPr>
          <p:cNvPr id="47" name="Obraz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3964" y="1123895"/>
            <a:ext cx="470311" cy="285037"/>
          </a:xfrm>
          <a:prstGeom prst="rect">
            <a:avLst/>
          </a:prstGeom>
          <a:ln w="15875" cap="sq">
            <a:solidFill>
              <a:srgbClr val="000000"/>
            </a:solidFill>
            <a:prstDash val="solid"/>
            <a:miter lim="800000"/>
          </a:ln>
          <a:effectLst/>
        </p:spPr>
      </p:pic>
      <p:pic>
        <p:nvPicPr>
          <p:cNvPr id="48" name="Obraz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3964" y="1563549"/>
            <a:ext cx="470311" cy="285037"/>
          </a:xfrm>
          <a:prstGeom prst="rect">
            <a:avLst/>
          </a:prstGeom>
          <a:ln w="15875" cap="sq">
            <a:solidFill>
              <a:srgbClr val="000000"/>
            </a:solidFill>
            <a:prstDash val="solid"/>
            <a:miter lim="800000"/>
          </a:ln>
          <a:effectLst/>
        </p:spPr>
      </p:pic>
      <p:pic>
        <p:nvPicPr>
          <p:cNvPr id="49" name="Obraz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8844" y="1123896"/>
            <a:ext cx="470311" cy="285037"/>
          </a:xfrm>
          <a:prstGeom prst="rect">
            <a:avLst/>
          </a:prstGeom>
          <a:ln w="15875" cap="sq">
            <a:solidFill>
              <a:srgbClr val="000000"/>
            </a:solidFill>
            <a:prstDash val="solid"/>
            <a:miter lim="800000"/>
          </a:ln>
          <a:effectLst/>
        </p:spPr>
      </p:pic>
      <p:pic>
        <p:nvPicPr>
          <p:cNvPr id="50" name="Obraz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4375" y="1123895"/>
            <a:ext cx="470311" cy="285037"/>
          </a:xfrm>
          <a:prstGeom prst="rect">
            <a:avLst/>
          </a:prstGeom>
          <a:ln w="15875" cap="sq">
            <a:solidFill>
              <a:srgbClr val="000000"/>
            </a:solidFill>
            <a:prstDash val="solid"/>
            <a:miter lim="800000"/>
          </a:ln>
          <a:effectLst/>
        </p:spPr>
      </p:pic>
      <p:pic>
        <p:nvPicPr>
          <p:cNvPr id="51" name="Obraz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74375" y="1561119"/>
            <a:ext cx="470311" cy="285037"/>
          </a:xfrm>
          <a:prstGeom prst="rect">
            <a:avLst/>
          </a:prstGeom>
          <a:ln w="15875" cap="sq">
            <a:solidFill>
              <a:srgbClr val="000000"/>
            </a:solidFill>
            <a:prstDash val="solid"/>
            <a:miter lim="800000"/>
          </a:ln>
          <a:effectLst/>
        </p:spPr>
      </p:pic>
      <p:pic>
        <p:nvPicPr>
          <p:cNvPr id="52" name="Obraz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97112" y="1561120"/>
            <a:ext cx="428896" cy="285037"/>
          </a:xfrm>
          <a:prstGeom prst="rect">
            <a:avLst/>
          </a:prstGeom>
          <a:ln w="15875" cap="sq">
            <a:solidFill>
              <a:srgbClr val="000000"/>
            </a:solidFill>
            <a:prstDash val="solid"/>
            <a:miter lim="800000"/>
          </a:ln>
          <a:effectLst/>
        </p:spPr>
      </p:pic>
      <p:sp>
        <p:nvSpPr>
          <p:cNvPr id="4" name="Prostokąt 3"/>
          <p:cNvSpPr/>
          <p:nvPr/>
        </p:nvSpPr>
        <p:spPr>
          <a:xfrm>
            <a:off x="367561" y="2203039"/>
            <a:ext cx="4061971" cy="3046988"/>
          </a:xfrm>
          <a:prstGeom prst="rect">
            <a:avLst/>
          </a:prstGeom>
        </p:spPr>
        <p:txBody>
          <a:bodyPr wrap="square">
            <a:spAutoFit/>
          </a:bodyPr>
          <a:lstStyle/>
          <a:p>
            <a:pPr algn="just"/>
            <a:r>
              <a:rPr lang="en-US" sz="1600" b="1" dirty="0" err="1">
                <a:latin typeface="Fira Sans" panose="020B0503050000020004" pitchFamily="34" charset="0"/>
              </a:rPr>
              <a:t>ESSnet</a:t>
            </a:r>
            <a:r>
              <a:rPr lang="en-US" sz="1600" b="1" dirty="0">
                <a:latin typeface="Fira Sans" panose="020B0503050000020004" pitchFamily="34" charset="0"/>
              </a:rPr>
              <a:t> Big Data </a:t>
            </a:r>
            <a:r>
              <a:rPr lang="en-US" sz="1600" dirty="0">
                <a:latin typeface="Fira Sans" panose="020B0503050000020004" pitchFamily="34" charset="0"/>
              </a:rPr>
              <a:t>is a project implemented within the European Statistical System (ESS) jointly by 28 partners. Its aim was to integrate big data into the regular production of official statistics, through pilot studies of the potential of selected big data sources and through the development and implementation of specific applications. It consisted of 12 work packages.</a:t>
            </a:r>
            <a:endParaRPr lang="pl-PL" sz="1600" dirty="0">
              <a:latin typeface="Fira Sans" panose="020B0503050000020004" pitchFamily="34" charset="0"/>
            </a:endParaRPr>
          </a:p>
          <a:p>
            <a:pPr algn="just"/>
            <a:endParaRPr lang="pl-PL" sz="1600" dirty="0"/>
          </a:p>
          <a:p>
            <a:pPr algn="just"/>
            <a:r>
              <a:rPr lang="en-US" sz="1600" dirty="0">
                <a:latin typeface="Fira Sans" panose="020B0503050000020004" pitchFamily="34" charset="0"/>
              </a:rPr>
              <a:t> Poland was the leader of work package J - </a:t>
            </a:r>
            <a:r>
              <a:rPr lang="en-US" sz="1600" b="1" dirty="0">
                <a:latin typeface="Fira Sans" panose="020B0503050000020004" pitchFamily="34" charset="0"/>
              </a:rPr>
              <a:t>Innovative Tourism Statistics, </a:t>
            </a:r>
            <a:r>
              <a:rPr lang="en-US" sz="1600" dirty="0">
                <a:latin typeface="Fira Sans" panose="020B0503050000020004" pitchFamily="34" charset="0"/>
              </a:rPr>
              <a:t>in which 8 European Union countries cooperated</a:t>
            </a:r>
            <a:endParaRPr lang="pl-PL" sz="1600" dirty="0"/>
          </a:p>
        </p:txBody>
      </p:sp>
      <p:cxnSp>
        <p:nvCxnSpPr>
          <p:cNvPr id="8" name="Łącznik prosty 7"/>
          <p:cNvCxnSpPr/>
          <p:nvPr/>
        </p:nvCxnSpPr>
        <p:spPr>
          <a:xfrm>
            <a:off x="4714452" y="2203040"/>
            <a:ext cx="0" cy="39703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pole tekstowe 9"/>
          <p:cNvSpPr txBox="1"/>
          <p:nvPr/>
        </p:nvSpPr>
        <p:spPr>
          <a:xfrm>
            <a:off x="4714453" y="2203040"/>
            <a:ext cx="4177900" cy="3046988"/>
          </a:xfrm>
          <a:prstGeom prst="rect">
            <a:avLst/>
          </a:prstGeom>
          <a:noFill/>
        </p:spPr>
        <p:txBody>
          <a:bodyPr wrap="square" rtlCol="0">
            <a:spAutoFit/>
          </a:bodyPr>
          <a:lstStyle/>
          <a:p>
            <a:pPr algn="just"/>
            <a:r>
              <a:rPr lang="en-US" sz="1600" b="1" dirty="0">
                <a:latin typeface="Fira Sans" panose="020B0503050000020004" pitchFamily="34" charset="0"/>
                <a:ea typeface="Fira Sans" panose="020B0503050000020004" pitchFamily="34" charset="0"/>
              </a:rPr>
              <a:t>The Trusted Smart Statistics - Web Intelligence Network </a:t>
            </a:r>
            <a:r>
              <a:rPr lang="en-US" sz="1600" dirty="0">
                <a:latin typeface="Fira Sans" panose="020B0503050000020004" pitchFamily="34" charset="0"/>
                <a:ea typeface="Fira Sans" panose="020B0503050000020004" pitchFamily="34" charset="0"/>
              </a:rPr>
              <a:t>project is a continuation of the </a:t>
            </a:r>
            <a:r>
              <a:rPr lang="en-US" sz="1600" dirty="0" err="1">
                <a:latin typeface="Fira Sans" panose="020B0503050000020004" pitchFamily="34" charset="0"/>
                <a:ea typeface="Fira Sans" panose="020B0503050000020004" pitchFamily="34" charset="0"/>
              </a:rPr>
              <a:t>ESSnet</a:t>
            </a:r>
            <a:r>
              <a:rPr lang="en-US" sz="1600" dirty="0">
                <a:latin typeface="Fira Sans" panose="020B0503050000020004" pitchFamily="34" charset="0"/>
                <a:ea typeface="Fira Sans" panose="020B0503050000020004" pitchFamily="34" charset="0"/>
              </a:rPr>
              <a:t> Big Data I and II projects. The project aims to integrate web data into official statistics through a common Web Intelligence Hub platform, rather than only through the individual activities of national statistical offices.</a:t>
            </a:r>
            <a:endParaRPr lang="pl-PL" sz="1600" dirty="0">
              <a:latin typeface="Fira Sans" panose="020B0503050000020004" pitchFamily="34" charset="0"/>
              <a:ea typeface="Fira Sans" panose="020B0503050000020004" pitchFamily="34" charset="0"/>
            </a:endParaRPr>
          </a:p>
          <a:p>
            <a:pPr algn="just"/>
            <a:endParaRPr lang="pl-PL" sz="1600" dirty="0">
              <a:latin typeface="Fira Sans" panose="020B0503050000020004" pitchFamily="34" charset="0"/>
              <a:ea typeface="Fira Sans" panose="020B0503050000020004" pitchFamily="34" charset="0"/>
            </a:endParaRPr>
          </a:p>
          <a:p>
            <a:pPr algn="just"/>
            <a:endParaRPr lang="pl-PL" sz="1600" dirty="0">
              <a:latin typeface="Fira Sans" panose="020B0503050000020004" pitchFamily="34" charset="0"/>
              <a:ea typeface="Fira Sans" panose="020B0503050000020004" pitchFamily="34" charset="0"/>
            </a:endParaRPr>
          </a:p>
          <a:p>
            <a:pPr algn="just"/>
            <a:r>
              <a:rPr lang="en-US" sz="1600" dirty="0">
                <a:latin typeface="Fira Sans" panose="020B0503050000020004" pitchFamily="34" charset="0"/>
                <a:ea typeface="Fira Sans" panose="020B0503050000020004" pitchFamily="34" charset="0"/>
              </a:rPr>
              <a:t> The project involves 17 </a:t>
            </a:r>
            <a:r>
              <a:rPr lang="en-US" sz="1600" dirty="0" err="1">
                <a:latin typeface="Fira Sans" panose="020B0503050000020004" pitchFamily="34" charset="0"/>
                <a:ea typeface="Fira Sans" panose="020B0503050000020004" pitchFamily="34" charset="0"/>
              </a:rPr>
              <a:t>organisations</a:t>
            </a:r>
            <a:r>
              <a:rPr lang="en-US" sz="1600" dirty="0">
                <a:latin typeface="Fira Sans" panose="020B0503050000020004" pitchFamily="34" charset="0"/>
                <a:ea typeface="Fira Sans" panose="020B0503050000020004" pitchFamily="34" charset="0"/>
              </a:rPr>
              <a:t> from 14 European countries.</a:t>
            </a:r>
            <a:r>
              <a:rPr lang="pl-PL" sz="1600" dirty="0">
                <a:latin typeface="Fira Sans" panose="020B0503050000020004" pitchFamily="34" charset="0"/>
                <a:ea typeface="Fira Sans" panose="020B0503050000020004" pitchFamily="34" charset="0"/>
              </a:rPr>
              <a:t> </a:t>
            </a:r>
            <a:r>
              <a:rPr lang="en-US" sz="1600" dirty="0">
                <a:latin typeface="Fira Sans" panose="020B0503050000020004" pitchFamily="34" charset="0"/>
                <a:ea typeface="Fira Sans" panose="020B0503050000020004" pitchFamily="34" charset="0"/>
              </a:rPr>
              <a:t>Poland is the UC4 leader in WP2, which involves 2 EU countries</a:t>
            </a:r>
            <a:endParaRPr lang="pl-PL" sz="1600" dirty="0">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6440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barn(inVertical)">
                                      <p:cBhvr>
                                        <p:cTn id="14" dur="500"/>
                                        <p:tgtEl>
                                          <p:spTgt spid="45"/>
                                        </p:tgtEl>
                                      </p:cBhvr>
                                    </p:animEffect>
                                  </p:childTnLst>
                                </p:cTn>
                              </p:par>
                              <p:par>
                                <p:cTn id="15" presetID="16" presetClass="entr" presetSubtype="21"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arn(inVertical)">
                                      <p:cBhvr>
                                        <p:cTn id="17" dur="500"/>
                                        <p:tgtEl>
                                          <p:spTgt spid="46"/>
                                        </p:tgtEl>
                                      </p:cBhvr>
                                    </p:animEffect>
                                  </p:childTnLst>
                                </p:cTn>
                              </p:par>
                              <p:par>
                                <p:cTn id="18" presetID="16" presetClass="entr" presetSubtype="21"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arn(inVertical)">
                                      <p:cBhvr>
                                        <p:cTn id="20" dur="500"/>
                                        <p:tgtEl>
                                          <p:spTgt spid="47"/>
                                        </p:tgtEl>
                                      </p:cBhvr>
                                    </p:animEffect>
                                  </p:childTnLst>
                                </p:cTn>
                              </p:par>
                              <p:par>
                                <p:cTn id="21" presetID="16" presetClass="entr" presetSubtype="21"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par>
                                <p:cTn id="24" presetID="16" presetClass="entr" presetSubtype="21"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barn(inVertical)">
                                      <p:cBhvr>
                                        <p:cTn id="26" dur="500"/>
                                        <p:tgtEl>
                                          <p:spTgt spid="49"/>
                                        </p:tgtEl>
                                      </p:cBhvr>
                                    </p:animEffect>
                                  </p:childTnLst>
                                </p:cTn>
                              </p:par>
                              <p:par>
                                <p:cTn id="27" presetID="16" presetClass="entr" presetSubtype="21"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par>
                                <p:cTn id="30" presetID="16" presetClass="entr" presetSubtype="21"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arn(inVertical)">
                                      <p:cBhvr>
                                        <p:cTn id="32" dur="500"/>
                                        <p:tgtEl>
                                          <p:spTgt spid="51"/>
                                        </p:tgtEl>
                                      </p:cBhvr>
                                    </p:animEffect>
                                  </p:childTnLst>
                                </p:cTn>
                              </p:par>
                              <p:par>
                                <p:cTn id="33" presetID="16" presetClass="entr" presetSubtype="21"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arn(inVertic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1000"/>
                                        <p:tgtEl>
                                          <p:spTgt spid="4">
                                            <p:txEl>
                                              <p:pRg st="0" end="0"/>
                                            </p:txEl>
                                          </p:spTgt>
                                        </p:tgtEl>
                                      </p:cBhvr>
                                    </p:animEffect>
                                    <p:anim calcmode="lin" valueType="num">
                                      <p:cBhvr>
                                        <p:cTn id="4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1000"/>
                                        <p:tgtEl>
                                          <p:spTgt spid="4">
                                            <p:txEl>
                                              <p:pRg st="2" end="2"/>
                                            </p:txEl>
                                          </p:spTgt>
                                        </p:tgtEl>
                                      </p:cBhvr>
                                    </p:animEffect>
                                    <p:anim calcmode="lin" valueType="num">
                                      <p:cBhvr>
                                        <p:cTn id="4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1000"/>
                                        <p:tgtEl>
                                          <p:spTgt spid="10">
                                            <p:txEl>
                                              <p:pRg st="0" end="0"/>
                                            </p:txEl>
                                          </p:spTgt>
                                        </p:tgtEl>
                                      </p:cBhvr>
                                    </p:animEffect>
                                    <p:anim calcmode="lin" valueType="num">
                                      <p:cBhvr>
                                        <p:cTn id="5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
                                            <p:txEl>
                                              <p:pRg st="3" end="3"/>
                                            </p:txEl>
                                          </p:spTgt>
                                        </p:tgtEl>
                                        <p:attrNameLst>
                                          <p:attrName>style.visibility</p:attrName>
                                        </p:attrNameLst>
                                      </p:cBhvr>
                                      <p:to>
                                        <p:strVal val="visible"/>
                                      </p:to>
                                    </p:set>
                                    <p:animEffect transition="in" filter="fade">
                                      <p:cBhvr>
                                        <p:cTn id="57" dur="1000"/>
                                        <p:tgtEl>
                                          <p:spTgt spid="10">
                                            <p:txEl>
                                              <p:pRg st="3" end="3"/>
                                            </p:txEl>
                                          </p:spTgt>
                                        </p:tgtEl>
                                      </p:cBhvr>
                                    </p:animEffect>
                                    <p:anim calcmode="lin" valueType="num">
                                      <p:cBhvr>
                                        <p:cTn id="5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1771"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631771" y="6358745"/>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8</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229442" y="299911"/>
            <a:ext cx="8244601" cy="492443"/>
          </a:xfrm>
          <a:prstGeom prst="rect">
            <a:avLst/>
          </a:prstGeom>
          <a:noFill/>
        </p:spPr>
        <p:txBody>
          <a:bodyPr wrap="square" rtlCol="0">
            <a:spAutoFit/>
          </a:bodyPr>
          <a:lstStyle/>
          <a:p>
            <a:r>
              <a:rPr lang="pl-PL" sz="2600" b="1" dirty="0">
                <a:solidFill>
                  <a:srgbClr val="001D77"/>
                </a:solidFill>
                <a:latin typeface="Fira Sans" panose="020B0503050000020004" pitchFamily="34" charset="0"/>
                <a:ea typeface="Fira Sans" panose="020B0503050000020004" pitchFamily="34" charset="0"/>
              </a:rPr>
              <a:t>New data from </a:t>
            </a:r>
            <a:r>
              <a:rPr lang="pl-PL" sz="2600" b="1" dirty="0" err="1">
                <a:solidFill>
                  <a:srgbClr val="001D77"/>
                </a:solidFill>
                <a:latin typeface="Fira Sans" panose="020B0503050000020004" pitchFamily="34" charset="0"/>
                <a:ea typeface="Fira Sans" panose="020B0503050000020004" pitchFamily="34" charset="0"/>
              </a:rPr>
              <a:t>booking</a:t>
            </a:r>
            <a:r>
              <a:rPr lang="pl-PL" sz="2600" b="1" dirty="0">
                <a:solidFill>
                  <a:srgbClr val="001D77"/>
                </a:solidFill>
                <a:latin typeface="Fira Sans" panose="020B0503050000020004" pitchFamily="34" charset="0"/>
                <a:ea typeface="Fira Sans" panose="020B0503050000020004" pitchFamily="34" charset="0"/>
              </a:rPr>
              <a:t> </a:t>
            </a:r>
            <a:r>
              <a:rPr lang="pl-PL" sz="2600" b="1" dirty="0" err="1">
                <a:solidFill>
                  <a:srgbClr val="001D77"/>
                </a:solidFill>
                <a:latin typeface="Fira Sans" panose="020B0503050000020004" pitchFamily="34" charset="0"/>
                <a:ea typeface="Fira Sans" panose="020B0503050000020004" pitchFamily="34" charset="0"/>
              </a:rPr>
              <a:t>sites</a:t>
            </a:r>
            <a:r>
              <a:rPr lang="pl-PL" sz="2600" b="1" dirty="0">
                <a:solidFill>
                  <a:srgbClr val="001D77"/>
                </a:solidFill>
                <a:latin typeface="Fira Sans" panose="020B0503050000020004" pitchFamily="34" charset="0"/>
                <a:ea typeface="Fira Sans" panose="020B0503050000020004" pitchFamily="34" charset="0"/>
              </a:rPr>
              <a:t> - Web </a:t>
            </a:r>
            <a:r>
              <a:rPr lang="pl-PL" sz="2600" b="1" dirty="0" err="1">
                <a:solidFill>
                  <a:srgbClr val="001D77"/>
                </a:solidFill>
                <a:latin typeface="Fira Sans" panose="020B0503050000020004" pitchFamily="34" charset="0"/>
                <a:ea typeface="Fira Sans" panose="020B0503050000020004" pitchFamily="34" charset="0"/>
              </a:rPr>
              <a:t>scraping</a:t>
            </a:r>
            <a:endParaRPr lang="en-GB" sz="2600" b="1" dirty="0">
              <a:solidFill>
                <a:srgbClr val="001D77"/>
              </a:solidFill>
              <a:latin typeface="Fira Sans" panose="020B0503050000020004" pitchFamily="34" charset="0"/>
              <a:ea typeface="Fira Sans" panose="020B0503050000020004" pitchFamily="34" charset="0"/>
            </a:endParaRPr>
          </a:p>
        </p:txBody>
      </p:sp>
      <p:pic>
        <p:nvPicPr>
          <p:cNvPr id="2" name="Obraz 1"/>
          <p:cNvPicPr>
            <a:picLocks noChangeAspect="1"/>
          </p:cNvPicPr>
          <p:nvPr/>
        </p:nvPicPr>
        <p:blipFill>
          <a:blip r:embed="rId2"/>
          <a:stretch>
            <a:fillRect/>
          </a:stretch>
        </p:blipFill>
        <p:spPr>
          <a:xfrm rot="21006825">
            <a:off x="681003" y="1189402"/>
            <a:ext cx="4150000" cy="36000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 name="Obraz 2"/>
          <p:cNvPicPr>
            <a:picLocks noChangeAspect="1"/>
          </p:cNvPicPr>
          <p:nvPr/>
        </p:nvPicPr>
        <p:blipFill>
          <a:blip r:embed="rId3"/>
          <a:stretch>
            <a:fillRect/>
          </a:stretch>
        </p:blipFill>
        <p:spPr>
          <a:xfrm>
            <a:off x="2707877" y="1605404"/>
            <a:ext cx="4045519" cy="36000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4" name="Obraz 3"/>
          <p:cNvPicPr>
            <a:picLocks noChangeAspect="1"/>
          </p:cNvPicPr>
          <p:nvPr/>
        </p:nvPicPr>
        <p:blipFill>
          <a:blip r:embed="rId4"/>
          <a:stretch>
            <a:fillRect/>
          </a:stretch>
        </p:blipFill>
        <p:spPr>
          <a:xfrm rot="709405">
            <a:off x="5150711" y="2310057"/>
            <a:ext cx="3205369" cy="36000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pole tekstowe 4"/>
          <p:cNvSpPr txBox="1"/>
          <p:nvPr/>
        </p:nvSpPr>
        <p:spPr>
          <a:xfrm rot="21000000">
            <a:off x="1083356" y="5141039"/>
            <a:ext cx="1583631" cy="369332"/>
          </a:xfrm>
          <a:prstGeom prst="rect">
            <a:avLst/>
          </a:prstGeom>
          <a:noFill/>
        </p:spPr>
        <p:txBody>
          <a:bodyPr wrap="square" rtlCol="0">
            <a:spAutoFit/>
          </a:bodyPr>
          <a:lstStyle/>
          <a:p>
            <a:r>
              <a:rPr lang="pl-PL" dirty="0">
                <a:latin typeface="Fira Sans" panose="020B0503050000020004" pitchFamily="34" charset="0"/>
                <a:ea typeface="Fira Sans" panose="020B0503050000020004" pitchFamily="34" charset="0"/>
              </a:rPr>
              <a:t>noclegi.pl</a:t>
            </a:r>
          </a:p>
        </p:txBody>
      </p:sp>
      <p:sp>
        <p:nvSpPr>
          <p:cNvPr id="11" name="pole tekstowe 10"/>
          <p:cNvSpPr txBox="1"/>
          <p:nvPr/>
        </p:nvSpPr>
        <p:spPr>
          <a:xfrm>
            <a:off x="2974353" y="5338690"/>
            <a:ext cx="1583631" cy="369332"/>
          </a:xfrm>
          <a:prstGeom prst="rect">
            <a:avLst/>
          </a:prstGeom>
          <a:noFill/>
        </p:spPr>
        <p:txBody>
          <a:bodyPr wrap="square" rtlCol="0">
            <a:spAutoFit/>
          </a:bodyPr>
          <a:lstStyle/>
          <a:p>
            <a:r>
              <a:rPr lang="pl-PL" dirty="0">
                <a:latin typeface="Fira Sans" panose="020B0503050000020004" pitchFamily="34" charset="0"/>
                <a:ea typeface="Fira Sans" panose="020B0503050000020004" pitchFamily="34" charset="0"/>
              </a:rPr>
              <a:t>booking.com</a:t>
            </a:r>
          </a:p>
        </p:txBody>
      </p:sp>
      <p:sp>
        <p:nvSpPr>
          <p:cNvPr id="12" name="pole tekstowe 11"/>
          <p:cNvSpPr txBox="1"/>
          <p:nvPr/>
        </p:nvSpPr>
        <p:spPr>
          <a:xfrm rot="720000">
            <a:off x="5246177" y="5868614"/>
            <a:ext cx="1583631" cy="369332"/>
          </a:xfrm>
          <a:prstGeom prst="rect">
            <a:avLst/>
          </a:prstGeom>
          <a:noFill/>
        </p:spPr>
        <p:txBody>
          <a:bodyPr wrap="square" rtlCol="0">
            <a:spAutoFit/>
          </a:bodyPr>
          <a:lstStyle/>
          <a:p>
            <a:r>
              <a:rPr lang="pl-PL" dirty="0">
                <a:latin typeface="Fira Sans" panose="020B0503050000020004" pitchFamily="34" charset="0"/>
                <a:ea typeface="Fira Sans" panose="020B0503050000020004" pitchFamily="34" charset="0"/>
              </a:rPr>
              <a:t>hotels.com</a:t>
            </a:r>
          </a:p>
        </p:txBody>
      </p:sp>
    </p:spTree>
    <p:extLst>
      <p:ext uri="{BB962C8B-B14F-4D97-AF65-F5344CB8AC3E}">
        <p14:creationId xmlns:p14="http://schemas.microsoft.com/office/powerpoint/2010/main" val="38446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a:spLocks/>
          </p:cNvSpPr>
          <p:nvPr/>
        </p:nvSpPr>
        <p:spPr bwMode="auto">
          <a:xfrm>
            <a:off x="8635675" y="6423039"/>
            <a:ext cx="508000" cy="236538"/>
          </a:xfrm>
          <a:custGeom>
            <a:avLst/>
            <a:gdLst>
              <a:gd name="T0" fmla="*/ 2799 w 2850"/>
              <a:gd name="T1" fmla="*/ 2 h 1326"/>
              <a:gd name="T2" fmla="*/ 2850 w 2850"/>
              <a:gd name="T3" fmla="*/ 0 h 1326"/>
              <a:gd name="T4" fmla="*/ 2850 w 2850"/>
              <a:gd name="T5" fmla="*/ 1326 h 1326"/>
              <a:gd name="T6" fmla="*/ 2799 w 2850"/>
              <a:gd name="T7" fmla="*/ 1324 h 1326"/>
              <a:gd name="T8" fmla="*/ 2799 w 2850"/>
              <a:gd name="T9" fmla="*/ 1326 h 1326"/>
              <a:gd name="T10" fmla="*/ 663 w 2850"/>
              <a:gd name="T11" fmla="*/ 1326 h 1326"/>
              <a:gd name="T12" fmla="*/ 0 w 2850"/>
              <a:gd name="T13" fmla="*/ 663 h 1326"/>
              <a:gd name="T14" fmla="*/ 663 w 2850"/>
              <a:gd name="T15" fmla="*/ 0 h 1326"/>
              <a:gd name="T16" fmla="*/ 713 w 2850"/>
              <a:gd name="T17" fmla="*/ 2 h 1326"/>
              <a:gd name="T18" fmla="*/ 2799 w 2850"/>
              <a:gd name="T19" fmla="*/ 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0" h="1326">
                <a:moveTo>
                  <a:pt x="2799" y="2"/>
                </a:moveTo>
                <a:lnTo>
                  <a:pt x="2850" y="0"/>
                </a:lnTo>
                <a:lnTo>
                  <a:pt x="2850" y="1326"/>
                </a:lnTo>
                <a:lnTo>
                  <a:pt x="2799" y="1324"/>
                </a:lnTo>
                <a:lnTo>
                  <a:pt x="2799" y="1326"/>
                </a:lnTo>
                <a:lnTo>
                  <a:pt x="663" y="1326"/>
                </a:lnTo>
                <a:cubicBezTo>
                  <a:pt x="297" y="1326"/>
                  <a:pt x="0" y="1029"/>
                  <a:pt x="0" y="663"/>
                </a:cubicBezTo>
                <a:cubicBezTo>
                  <a:pt x="0" y="297"/>
                  <a:pt x="297" y="0"/>
                  <a:pt x="663" y="0"/>
                </a:cubicBezTo>
                <a:cubicBezTo>
                  <a:pt x="680" y="0"/>
                  <a:pt x="697" y="1"/>
                  <a:pt x="713" y="2"/>
                </a:cubicBezTo>
                <a:lnTo>
                  <a:pt x="2799" y="2"/>
                </a:lnTo>
                <a:close/>
              </a:path>
            </a:pathLst>
          </a:custGeom>
          <a:solidFill>
            <a:srgbClr val="001D77"/>
          </a:solidFill>
          <a:ln>
            <a:noFill/>
          </a:ln>
        </p:spPr>
        <p:txBody>
          <a:bodyPr vert="horz" wrap="square" lIns="91440" tIns="45720" rIns="91440" bIns="45720" numCol="1" anchor="t" anchorCtr="0" compatLnSpc="1">
            <a:prstTxWarp prst="textNoShape">
              <a:avLst/>
            </a:prstTxWarp>
          </a:bodyPr>
          <a:lstStyle/>
          <a:p>
            <a:endParaRPr lang="pl-PL">
              <a:solidFill>
                <a:prstClr val="black"/>
              </a:solidFill>
            </a:endParaRPr>
          </a:p>
        </p:txBody>
      </p:sp>
      <p:sp>
        <p:nvSpPr>
          <p:cNvPr id="13" name="Symbol zastępczy numeru slajdu 12"/>
          <p:cNvSpPr>
            <a:spLocks noGrp="1"/>
          </p:cNvSpPr>
          <p:nvPr>
            <p:ph type="sldNum" sz="quarter" idx="12"/>
          </p:nvPr>
        </p:nvSpPr>
        <p:spPr>
          <a:xfrm>
            <a:off x="8553573" y="6356351"/>
            <a:ext cx="418308" cy="365125"/>
          </a:xfrm>
        </p:spPr>
        <p:txBody>
          <a:bodyPr/>
          <a:lstStyle/>
          <a:p>
            <a:fld id="{FD7DBE55-5EED-4947-8B76-3A1B75F909CA}" type="slidenum">
              <a:rPr lang="pl-PL" sz="1200" b="1" smtClean="0">
                <a:solidFill>
                  <a:schemeClr val="bg1"/>
                </a:solidFill>
                <a:latin typeface="Arial" panose="020B0604020202020204" pitchFamily="34" charset="0"/>
                <a:cs typeface="Arial" panose="020B0604020202020204" pitchFamily="34" charset="0"/>
              </a:rPr>
              <a:pPr/>
              <a:t>9</a:t>
            </a:fld>
            <a:endParaRPr lang="pl-PL" sz="1200" b="1" dirty="0">
              <a:solidFill>
                <a:schemeClr val="bg1"/>
              </a:solidFill>
              <a:latin typeface="Arial" panose="020B0604020202020204" pitchFamily="34" charset="0"/>
              <a:cs typeface="Arial" panose="020B0604020202020204" pitchFamily="34" charset="0"/>
            </a:endParaRPr>
          </a:p>
        </p:txBody>
      </p:sp>
      <p:sp>
        <p:nvSpPr>
          <p:cNvPr id="6" name="pole tekstowe 5"/>
          <p:cNvSpPr txBox="1"/>
          <p:nvPr/>
        </p:nvSpPr>
        <p:spPr>
          <a:xfrm>
            <a:off x="229442" y="299911"/>
            <a:ext cx="8519207" cy="492443"/>
          </a:xfrm>
          <a:prstGeom prst="rect">
            <a:avLst/>
          </a:prstGeom>
          <a:noFill/>
        </p:spPr>
        <p:txBody>
          <a:bodyPr wrap="square" rtlCol="0">
            <a:spAutoFit/>
          </a:bodyPr>
          <a:lstStyle/>
          <a:p>
            <a:r>
              <a:rPr lang="pl-PL" sz="2600" b="1" dirty="0" err="1">
                <a:solidFill>
                  <a:srgbClr val="001D77"/>
                </a:solidFill>
                <a:latin typeface="Fira Sans" panose="020B0503050000020004" pitchFamily="34" charset="0"/>
                <a:ea typeface="Fira Sans" panose="020B0503050000020004" pitchFamily="34" charset="0"/>
              </a:rPr>
              <a:t>Scope</a:t>
            </a:r>
            <a:r>
              <a:rPr lang="pl-PL" sz="2600" b="1" dirty="0">
                <a:solidFill>
                  <a:srgbClr val="001D77"/>
                </a:solidFill>
                <a:latin typeface="Fira Sans" panose="020B0503050000020004" pitchFamily="34" charset="0"/>
                <a:ea typeface="Fira Sans" panose="020B0503050000020004" pitchFamily="34" charset="0"/>
              </a:rPr>
              <a:t> of </a:t>
            </a:r>
            <a:r>
              <a:rPr lang="pl-PL" sz="2600" b="1" dirty="0" err="1">
                <a:solidFill>
                  <a:srgbClr val="001D77"/>
                </a:solidFill>
                <a:latin typeface="Fira Sans" panose="020B0503050000020004" pitchFamily="34" charset="0"/>
                <a:ea typeface="Fira Sans" panose="020B0503050000020004" pitchFamily="34" charset="0"/>
              </a:rPr>
              <a:t>scraped</a:t>
            </a:r>
            <a:r>
              <a:rPr lang="pl-PL" sz="2600" b="1" dirty="0">
                <a:solidFill>
                  <a:srgbClr val="001D77"/>
                </a:solidFill>
                <a:latin typeface="Fira Sans" panose="020B0503050000020004" pitchFamily="34" charset="0"/>
                <a:ea typeface="Fira Sans" panose="020B0503050000020004" pitchFamily="34" charset="0"/>
              </a:rPr>
              <a:t> data</a:t>
            </a:r>
            <a:endParaRPr lang="en-GB" sz="2600" b="1" dirty="0">
              <a:solidFill>
                <a:srgbClr val="001D77"/>
              </a:solidFill>
              <a:latin typeface="Fira Sans" panose="020B0503050000020004" pitchFamily="34" charset="0"/>
              <a:ea typeface="Fira Sans" panose="020B0503050000020004" pitchFamily="34" charset="0"/>
            </a:endParaRPr>
          </a:p>
        </p:txBody>
      </p:sp>
      <p:pic>
        <p:nvPicPr>
          <p:cNvPr id="4" name="Obraz 3">
            <a:extLst>
              <a:ext uri="{FF2B5EF4-FFF2-40B4-BE49-F238E27FC236}">
                <a16:creationId xmlns:a16="http://schemas.microsoft.com/office/drawing/2014/main" id="{E14F9C6E-BA2B-4F6D-AA8B-9D6F65E932D0}"/>
              </a:ext>
            </a:extLst>
          </p:cNvPr>
          <p:cNvPicPr>
            <a:picLocks noChangeAspect="1"/>
          </p:cNvPicPr>
          <p:nvPr/>
        </p:nvPicPr>
        <p:blipFill>
          <a:blip r:embed="rId2"/>
          <a:stretch>
            <a:fillRect/>
          </a:stretch>
        </p:blipFill>
        <p:spPr>
          <a:xfrm>
            <a:off x="-325" y="1045446"/>
            <a:ext cx="9144000" cy="4767107"/>
          </a:xfrm>
          <a:prstGeom prst="rect">
            <a:avLst/>
          </a:prstGeom>
          <a:ln>
            <a:noFill/>
          </a:ln>
          <a:effectLst>
            <a:softEdge rad="112500"/>
          </a:effectLst>
        </p:spPr>
      </p:pic>
    </p:spTree>
    <p:extLst>
      <p:ext uri="{BB962C8B-B14F-4D97-AF65-F5344CB8AC3E}">
        <p14:creationId xmlns:p14="http://schemas.microsoft.com/office/powerpoint/2010/main" val="4267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_Motyw pakietu Office">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3003</TotalTime>
  <Words>2382</Words>
  <Application>Microsoft Office PowerPoint</Application>
  <PresentationFormat>Pokaz na ekranie (4:3)</PresentationFormat>
  <Paragraphs>607</Paragraphs>
  <Slides>37</Slides>
  <Notes>9</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37</vt:i4>
      </vt:variant>
    </vt:vector>
  </HeadingPairs>
  <TitlesOfParts>
    <vt:vector size="47" baseType="lpstr">
      <vt:lpstr>Arial Unicode MS</vt:lpstr>
      <vt:lpstr>Arial</vt:lpstr>
      <vt:lpstr>Calibri</vt:lpstr>
      <vt:lpstr>Calibri Light</vt:lpstr>
      <vt:lpstr>Courier New</vt:lpstr>
      <vt:lpstr>Fira Sans</vt:lpstr>
      <vt:lpstr>Fira Sans SemiBold</vt:lpstr>
      <vt:lpstr>Times New Roman</vt:lpstr>
      <vt:lpstr>Wingdings</vt:lpstr>
      <vt:lpstr>1_Motyw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Data linkage by geographical coordinates</vt:lpstr>
      <vt:lpstr>  Data linkage</vt:lpstr>
      <vt:lpstr>  Data linkage</vt:lpstr>
      <vt:lpstr>  Data linkage</vt:lpstr>
      <vt:lpstr>    Flash estimates </vt:lpstr>
      <vt:lpstr>Prezentacja programu PowerPoint</vt:lpstr>
      <vt:lpstr>Flash estimates:  tourists accommodated and nights spent at tourist accommodation establishments</vt:lpstr>
      <vt:lpstr>Flash estimates:  tourists accommodated and nights spent at tourist accommodation establishments</vt:lpstr>
      <vt:lpstr>R - squared</vt:lpstr>
      <vt:lpstr>  Temporal disaggregation</vt:lpstr>
      <vt:lpstr>  Temporal disaggregation</vt:lpstr>
      <vt:lpstr>  Temporal disaggregation</vt:lpstr>
      <vt:lpstr>  Temporal disaggregation</vt:lpstr>
      <vt:lpstr>Prezentacja programu PowerPoint</vt:lpstr>
      <vt:lpstr>  Temporal disaggregation</vt:lpstr>
      <vt:lpstr>  Temporal disaggregation</vt:lpstr>
      <vt:lpstr>  Temporal disaggregation</vt:lpstr>
      <vt:lpstr>  Temporal disaggregation</vt:lpstr>
      <vt:lpstr>  Temporal disaggregation</vt:lpstr>
      <vt:lpstr>Prezentacja programu PowerPoint</vt:lpstr>
      <vt:lpstr>Prezentacja programu PowerPoint</vt:lpstr>
      <vt:lpstr>Prezentacja programu PowerPoint</vt:lpstr>
      <vt:lpstr>Prezentacja programu PowerPoint</vt:lpstr>
    </vt:vector>
  </TitlesOfParts>
  <Company>USrzeszow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Teraźniejszość i przyszłość ukraińskiej emigracji pracowniczej  w Europie</dc:title>
  <dc:creator>Bożek Elżbieta</dc:creator>
  <cp:lastModifiedBy>Wójcik Sebastian</cp:lastModifiedBy>
  <cp:revision>243</cp:revision>
  <dcterms:created xsi:type="dcterms:W3CDTF">2019-01-23T09:10:56Z</dcterms:created>
  <dcterms:modified xsi:type="dcterms:W3CDTF">2023-05-31T11:47:30Z</dcterms:modified>
</cp:coreProperties>
</file>